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handoutMasterIdLst>
    <p:handoutMasterId r:id="rId19"/>
  </p:handoutMasterIdLst>
  <p:sldIdLst>
    <p:sldId id="712" r:id="rId2"/>
    <p:sldId id="714" r:id="rId3"/>
    <p:sldId id="715" r:id="rId4"/>
    <p:sldId id="716" r:id="rId5"/>
    <p:sldId id="717" r:id="rId6"/>
    <p:sldId id="718" r:id="rId7"/>
    <p:sldId id="725" r:id="rId8"/>
    <p:sldId id="726" r:id="rId9"/>
    <p:sldId id="727" r:id="rId10"/>
    <p:sldId id="720" r:id="rId11"/>
    <p:sldId id="721" r:id="rId12"/>
    <p:sldId id="728" r:id="rId13"/>
    <p:sldId id="722" r:id="rId14"/>
    <p:sldId id="723" r:id="rId15"/>
    <p:sldId id="729" r:id="rId16"/>
    <p:sldId id="724" r:id="rId17"/>
  </p:sldIdLst>
  <p:sldSz cx="9144000" cy="6858000" type="screen4x3"/>
  <p:notesSz cx="6761163" cy="99425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99" autoAdjust="0"/>
    <p:restoredTop sz="92185" autoAdjust="0"/>
  </p:normalViewPr>
  <p:slideViewPr>
    <p:cSldViewPr>
      <p:cViewPr varScale="1">
        <p:scale>
          <a:sx n="116" d="100"/>
          <a:sy n="116" d="100"/>
        </p:scale>
        <p:origin x="146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BC8E82-5F10-4383-881C-51530288F270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20B97087-DFB3-43A6-84A9-478B80BC9D12}">
      <dgm:prSet phldrT="[Текст]" custT="1"/>
      <dgm:spPr/>
      <dgm:t>
        <a:bodyPr/>
        <a:lstStyle/>
        <a:p>
          <a:endParaRPr lang="ru-RU" sz="1400" dirty="0" smtClean="0"/>
        </a:p>
        <a:p>
          <a:endParaRPr lang="ru-RU" sz="1400" dirty="0" smtClean="0"/>
        </a:p>
        <a:p>
          <a:endParaRPr lang="ru-RU" sz="200" dirty="0" smtClean="0"/>
        </a:p>
        <a:p>
          <a:r>
            <a:rPr lang="ru-RU" sz="1200" dirty="0" smtClean="0"/>
            <a:t>Федеральный</a:t>
          </a:r>
        </a:p>
        <a:p>
          <a:r>
            <a:rPr lang="ru-RU" sz="1200" dirty="0" smtClean="0"/>
            <a:t>уровень</a:t>
          </a:r>
          <a:endParaRPr lang="ru-RU" sz="1200" dirty="0"/>
        </a:p>
      </dgm:t>
    </dgm:pt>
    <dgm:pt modelId="{5BD9F711-D578-4AA1-B05A-3391310F0805}" type="parTrans" cxnId="{388E76B8-2B70-40DD-B743-CEE5489318CB}">
      <dgm:prSet/>
      <dgm:spPr/>
      <dgm:t>
        <a:bodyPr/>
        <a:lstStyle/>
        <a:p>
          <a:endParaRPr lang="ru-RU"/>
        </a:p>
      </dgm:t>
    </dgm:pt>
    <dgm:pt modelId="{7780A817-B0D1-468B-9E2E-9DD4E93666B3}" type="sibTrans" cxnId="{388E76B8-2B70-40DD-B743-CEE5489318CB}">
      <dgm:prSet/>
      <dgm:spPr/>
      <dgm:t>
        <a:bodyPr/>
        <a:lstStyle/>
        <a:p>
          <a:endParaRPr lang="ru-RU"/>
        </a:p>
      </dgm:t>
    </dgm:pt>
    <dgm:pt modelId="{32D377E5-28B5-41EB-A71D-6DC59088E414}">
      <dgm:prSet phldrT="[Текст]" custT="1"/>
      <dgm:spPr/>
      <dgm:t>
        <a:bodyPr/>
        <a:lstStyle/>
        <a:p>
          <a:r>
            <a:rPr lang="ru-RU" sz="1300" dirty="0" smtClean="0"/>
            <a:t>Региональный</a:t>
          </a:r>
        </a:p>
        <a:p>
          <a:r>
            <a:rPr lang="ru-RU" sz="1300" dirty="0" smtClean="0"/>
            <a:t>уровень</a:t>
          </a:r>
          <a:endParaRPr lang="ru-RU" sz="1300" dirty="0"/>
        </a:p>
      </dgm:t>
    </dgm:pt>
    <dgm:pt modelId="{9C007D64-F1F3-4984-8B5E-856D63CD9FED}" type="parTrans" cxnId="{AF1025E3-9CE6-491A-9001-2B6FCBC720B6}">
      <dgm:prSet/>
      <dgm:spPr/>
      <dgm:t>
        <a:bodyPr/>
        <a:lstStyle/>
        <a:p>
          <a:endParaRPr lang="ru-RU"/>
        </a:p>
      </dgm:t>
    </dgm:pt>
    <dgm:pt modelId="{7D15CC2E-C9BA-4728-8119-5E190F9CEFC1}" type="sibTrans" cxnId="{AF1025E3-9CE6-491A-9001-2B6FCBC720B6}">
      <dgm:prSet/>
      <dgm:spPr/>
      <dgm:t>
        <a:bodyPr/>
        <a:lstStyle/>
        <a:p>
          <a:endParaRPr lang="ru-RU"/>
        </a:p>
      </dgm:t>
    </dgm:pt>
    <dgm:pt modelId="{23C56BB9-9DF0-4937-B3F1-37A7AB800597}">
      <dgm:prSet phldrT="[Текст]" custT="1"/>
      <dgm:spPr/>
      <dgm:t>
        <a:bodyPr/>
        <a:lstStyle/>
        <a:p>
          <a:r>
            <a:rPr lang="ru-RU" sz="1300" dirty="0" smtClean="0"/>
            <a:t>Муниципальный</a:t>
          </a:r>
        </a:p>
        <a:p>
          <a:r>
            <a:rPr lang="ru-RU" sz="1300" dirty="0" smtClean="0"/>
            <a:t>уровень</a:t>
          </a:r>
          <a:endParaRPr lang="ru-RU" sz="1300" dirty="0"/>
        </a:p>
      </dgm:t>
    </dgm:pt>
    <dgm:pt modelId="{2418E408-599A-4DCB-B954-81A1DD0D4B8C}" type="parTrans" cxnId="{5E37B1FF-29FB-4894-9E77-F48714EA287D}">
      <dgm:prSet/>
      <dgm:spPr/>
      <dgm:t>
        <a:bodyPr/>
        <a:lstStyle/>
        <a:p>
          <a:endParaRPr lang="ru-RU"/>
        </a:p>
      </dgm:t>
    </dgm:pt>
    <dgm:pt modelId="{BBE2EB9A-FA23-4887-B4EE-FC045293C688}" type="sibTrans" cxnId="{5E37B1FF-29FB-4894-9E77-F48714EA287D}">
      <dgm:prSet/>
      <dgm:spPr/>
      <dgm:t>
        <a:bodyPr/>
        <a:lstStyle/>
        <a:p>
          <a:endParaRPr lang="ru-RU"/>
        </a:p>
      </dgm:t>
    </dgm:pt>
    <dgm:pt modelId="{002AD0C8-83B8-4363-BEF8-AB2C288BC0A0}" type="pres">
      <dgm:prSet presAssocID="{40BC8E82-5F10-4383-881C-51530288F270}" presName="Name0" presStyleCnt="0">
        <dgm:presLayoutVars>
          <dgm:dir/>
          <dgm:animLvl val="lvl"/>
          <dgm:resizeHandles val="exact"/>
        </dgm:presLayoutVars>
      </dgm:prSet>
      <dgm:spPr/>
    </dgm:pt>
    <dgm:pt modelId="{A727F464-68F9-48EA-AA67-C538AA0B394C}" type="pres">
      <dgm:prSet presAssocID="{20B97087-DFB3-43A6-84A9-478B80BC9D12}" presName="Name8" presStyleCnt="0"/>
      <dgm:spPr/>
    </dgm:pt>
    <dgm:pt modelId="{17DBE55D-5D5A-4F7E-AD49-7E5FC91AD0AA}" type="pres">
      <dgm:prSet presAssocID="{20B97087-DFB3-43A6-84A9-478B80BC9D12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5D27C6-47D9-49B4-A0E7-9965FD13B350}" type="pres">
      <dgm:prSet presAssocID="{20B97087-DFB3-43A6-84A9-478B80BC9D1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ACC5B2-2525-4C3F-9ED5-E3DA615B21D1}" type="pres">
      <dgm:prSet presAssocID="{32D377E5-28B5-41EB-A71D-6DC59088E414}" presName="Name8" presStyleCnt="0"/>
      <dgm:spPr/>
    </dgm:pt>
    <dgm:pt modelId="{FB008518-9C01-4E56-9CD5-AEE401F633B7}" type="pres">
      <dgm:prSet presAssocID="{32D377E5-28B5-41EB-A71D-6DC59088E414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C819AA-B2C5-43E9-AFE8-0208735B7D63}" type="pres">
      <dgm:prSet presAssocID="{32D377E5-28B5-41EB-A71D-6DC59088E41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A662FB-3BE0-4678-B498-9959D8121DC7}" type="pres">
      <dgm:prSet presAssocID="{23C56BB9-9DF0-4937-B3F1-37A7AB800597}" presName="Name8" presStyleCnt="0"/>
      <dgm:spPr/>
    </dgm:pt>
    <dgm:pt modelId="{7AC5E19E-2F28-4D73-B1E5-B659AC7CD3D1}" type="pres">
      <dgm:prSet presAssocID="{23C56BB9-9DF0-4937-B3F1-37A7AB800597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1C6D9F-221F-4032-9AF4-96B3A3267B77}" type="pres">
      <dgm:prSet presAssocID="{23C56BB9-9DF0-4937-B3F1-37A7AB80059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EAE4C0-5750-4C6C-9899-01FBA13ED7FF}" type="presOf" srcId="{32D377E5-28B5-41EB-A71D-6DC59088E414}" destId="{ABC819AA-B2C5-43E9-AFE8-0208735B7D63}" srcOrd="1" destOrd="0" presId="urn:microsoft.com/office/officeart/2005/8/layout/pyramid1"/>
    <dgm:cxn modelId="{5D78FD28-C8FF-4D12-9D8D-1A7799D415F9}" type="presOf" srcId="{20B97087-DFB3-43A6-84A9-478B80BC9D12}" destId="{415D27C6-47D9-49B4-A0E7-9965FD13B350}" srcOrd="1" destOrd="0" presId="urn:microsoft.com/office/officeart/2005/8/layout/pyramid1"/>
    <dgm:cxn modelId="{499D76EE-C4E4-4C67-8967-9D5EB53E19A6}" type="presOf" srcId="{23C56BB9-9DF0-4937-B3F1-37A7AB800597}" destId="{D41C6D9F-221F-4032-9AF4-96B3A3267B77}" srcOrd="1" destOrd="0" presId="urn:microsoft.com/office/officeart/2005/8/layout/pyramid1"/>
    <dgm:cxn modelId="{D6CC3C7E-5DA6-4C09-8290-647F2C3E0E90}" type="presOf" srcId="{20B97087-DFB3-43A6-84A9-478B80BC9D12}" destId="{17DBE55D-5D5A-4F7E-AD49-7E5FC91AD0AA}" srcOrd="0" destOrd="0" presId="urn:microsoft.com/office/officeart/2005/8/layout/pyramid1"/>
    <dgm:cxn modelId="{D202FFAE-1C2F-4DF8-BCC5-B3D1C5AB1863}" type="presOf" srcId="{32D377E5-28B5-41EB-A71D-6DC59088E414}" destId="{FB008518-9C01-4E56-9CD5-AEE401F633B7}" srcOrd="0" destOrd="0" presId="urn:microsoft.com/office/officeart/2005/8/layout/pyramid1"/>
    <dgm:cxn modelId="{5E37B1FF-29FB-4894-9E77-F48714EA287D}" srcId="{40BC8E82-5F10-4383-881C-51530288F270}" destId="{23C56BB9-9DF0-4937-B3F1-37A7AB800597}" srcOrd="2" destOrd="0" parTransId="{2418E408-599A-4DCB-B954-81A1DD0D4B8C}" sibTransId="{BBE2EB9A-FA23-4887-B4EE-FC045293C688}"/>
    <dgm:cxn modelId="{70684549-DF8F-4CCE-9BED-7FF1CC990267}" type="presOf" srcId="{40BC8E82-5F10-4383-881C-51530288F270}" destId="{002AD0C8-83B8-4363-BEF8-AB2C288BC0A0}" srcOrd="0" destOrd="0" presId="urn:microsoft.com/office/officeart/2005/8/layout/pyramid1"/>
    <dgm:cxn modelId="{AF1025E3-9CE6-491A-9001-2B6FCBC720B6}" srcId="{40BC8E82-5F10-4383-881C-51530288F270}" destId="{32D377E5-28B5-41EB-A71D-6DC59088E414}" srcOrd="1" destOrd="0" parTransId="{9C007D64-F1F3-4984-8B5E-856D63CD9FED}" sibTransId="{7D15CC2E-C9BA-4728-8119-5E190F9CEFC1}"/>
    <dgm:cxn modelId="{388E76B8-2B70-40DD-B743-CEE5489318CB}" srcId="{40BC8E82-5F10-4383-881C-51530288F270}" destId="{20B97087-DFB3-43A6-84A9-478B80BC9D12}" srcOrd="0" destOrd="0" parTransId="{5BD9F711-D578-4AA1-B05A-3391310F0805}" sibTransId="{7780A817-B0D1-468B-9E2E-9DD4E93666B3}"/>
    <dgm:cxn modelId="{D6AAD3C1-75C9-4E59-81F9-B45C575FBC5A}" type="presOf" srcId="{23C56BB9-9DF0-4937-B3F1-37A7AB800597}" destId="{7AC5E19E-2F28-4D73-B1E5-B659AC7CD3D1}" srcOrd="0" destOrd="0" presId="urn:microsoft.com/office/officeart/2005/8/layout/pyramid1"/>
    <dgm:cxn modelId="{029BBFB3-EA21-4A76-B974-1A523C58F2CE}" type="presParOf" srcId="{002AD0C8-83B8-4363-BEF8-AB2C288BC0A0}" destId="{A727F464-68F9-48EA-AA67-C538AA0B394C}" srcOrd="0" destOrd="0" presId="urn:microsoft.com/office/officeart/2005/8/layout/pyramid1"/>
    <dgm:cxn modelId="{92EC4B78-C19F-4C4A-A2C0-63F7B1FEF793}" type="presParOf" srcId="{A727F464-68F9-48EA-AA67-C538AA0B394C}" destId="{17DBE55D-5D5A-4F7E-AD49-7E5FC91AD0AA}" srcOrd="0" destOrd="0" presId="urn:microsoft.com/office/officeart/2005/8/layout/pyramid1"/>
    <dgm:cxn modelId="{B8B0894F-5624-47A0-8ABB-0D82E17A72B9}" type="presParOf" srcId="{A727F464-68F9-48EA-AA67-C538AA0B394C}" destId="{415D27C6-47D9-49B4-A0E7-9965FD13B350}" srcOrd="1" destOrd="0" presId="urn:microsoft.com/office/officeart/2005/8/layout/pyramid1"/>
    <dgm:cxn modelId="{9AE32C33-ACA4-42AD-8BA4-9732C34F96C8}" type="presParOf" srcId="{002AD0C8-83B8-4363-BEF8-AB2C288BC0A0}" destId="{80ACC5B2-2525-4C3F-9ED5-E3DA615B21D1}" srcOrd="1" destOrd="0" presId="urn:microsoft.com/office/officeart/2005/8/layout/pyramid1"/>
    <dgm:cxn modelId="{99897824-AE33-4A41-9198-9CD8C282977D}" type="presParOf" srcId="{80ACC5B2-2525-4C3F-9ED5-E3DA615B21D1}" destId="{FB008518-9C01-4E56-9CD5-AEE401F633B7}" srcOrd="0" destOrd="0" presId="urn:microsoft.com/office/officeart/2005/8/layout/pyramid1"/>
    <dgm:cxn modelId="{6A130DBA-44DD-4A53-867F-2A959DA4DDA9}" type="presParOf" srcId="{80ACC5B2-2525-4C3F-9ED5-E3DA615B21D1}" destId="{ABC819AA-B2C5-43E9-AFE8-0208735B7D63}" srcOrd="1" destOrd="0" presId="urn:microsoft.com/office/officeart/2005/8/layout/pyramid1"/>
    <dgm:cxn modelId="{D9AADBF2-AF2C-410F-BEE5-E8280ED7833A}" type="presParOf" srcId="{002AD0C8-83B8-4363-BEF8-AB2C288BC0A0}" destId="{34A662FB-3BE0-4678-B498-9959D8121DC7}" srcOrd="2" destOrd="0" presId="urn:microsoft.com/office/officeart/2005/8/layout/pyramid1"/>
    <dgm:cxn modelId="{5F107AB5-68F4-42E2-A60B-BA9ECF003316}" type="presParOf" srcId="{34A662FB-3BE0-4678-B498-9959D8121DC7}" destId="{7AC5E19E-2F28-4D73-B1E5-B659AC7CD3D1}" srcOrd="0" destOrd="0" presId="urn:microsoft.com/office/officeart/2005/8/layout/pyramid1"/>
    <dgm:cxn modelId="{6B96CF1D-46E2-41F8-A3D8-D644E04D239A}" type="presParOf" srcId="{34A662FB-3BE0-4678-B498-9959D8121DC7}" destId="{D41C6D9F-221F-4032-9AF4-96B3A3267B77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180" tIns="45590" rIns="91180" bIns="4559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17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180" tIns="45590" rIns="91180" bIns="4559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193D070-ABFF-401B-9154-86FE836AF9D6}" type="datetimeFigureOut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180" tIns="45590" rIns="91180" bIns="4559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180" tIns="45590" rIns="91180" bIns="4559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B6CB2FA-EA58-48F6-B96D-5ED707760F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410762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180" tIns="45590" rIns="91180" bIns="4559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17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180" tIns="45590" rIns="91180" bIns="4559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E3C3192-5CDB-4B00-8D30-2985617B5BB7}" type="datetimeFigureOut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80" tIns="45590" rIns="91180" bIns="4559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180" tIns="45590" rIns="91180" bIns="4559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180" tIns="45590" rIns="91180" bIns="4559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180" tIns="45590" rIns="91180" bIns="4559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949633D-93D4-48A6-8ACA-114FFD6C82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730933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Титульный слайд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6125" indent="-28733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935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9725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68513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25713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82913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40113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97313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66BCD3E-B66B-4135-82C1-BFE36D33C3A8}" type="slidenum">
              <a:rPr lang="ru-RU" altLang="ru-RU" smtClean="0"/>
              <a:pPr>
                <a:spcBef>
                  <a:spcPct val="0"/>
                </a:spcBef>
              </a:pPr>
              <a:t>1</a:t>
            </a:fld>
            <a:endParaRPr lang="ru-RU" altLang="ru-RU" smtClean="0"/>
          </a:p>
        </p:txBody>
      </p:sp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873504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6125" indent="-2873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935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9725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68513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661C403-26DC-4C6D-90AF-81AAECC383C7}" type="slidenum">
              <a:rPr lang="ru-RU" altLang="ru-RU" smtClean="0">
                <a:latin typeface="Calibri" panose="020F0502020204030204" pitchFamily="34" charset="0"/>
              </a:rPr>
              <a:pPr/>
              <a:t>3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150478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6125" indent="-2873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935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9725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68513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8193E4-E00E-44D3-85CA-305B5EFEBE79}" type="slidenum">
              <a:rPr lang="ru-RU" altLang="ru-RU" smtClean="0">
                <a:latin typeface="Calibri" panose="020F0502020204030204" pitchFamily="34" charset="0"/>
              </a:rPr>
              <a:pPr/>
              <a:t>4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2353248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6125" indent="-2873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935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9725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68513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2571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8291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4011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97313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DA21CA1-E388-49E4-9DF2-E52AA0E5416E}" type="slidenum">
              <a:rPr lang="ru-RU" altLang="ru-RU" smtClean="0">
                <a:latin typeface="Calibri" panose="020F0502020204030204" pitchFamily="34" charset="0"/>
              </a:rPr>
              <a:pPr/>
              <a:t>5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2356458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403544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3538955"/>
            <a:ext cx="8458200" cy="1222375"/>
          </a:xfrm>
          <a:effectLst/>
        </p:spPr>
        <p:txBody>
          <a:bodyPr anchor="t"/>
          <a:lstStyle>
            <a:lvl1pPr>
              <a:defRPr>
                <a:effectLst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2571744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4F241-4260-4856-97F1-A6B8BB97337B}" type="datetime1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F9E51-BA73-4771-876A-FC06AE488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683377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99813-CAB6-43D6-919C-5BC7732909DE}" type="datetime1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9C99-E08D-4DA8-BB14-39EBD419C2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988159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13BD1-8174-4B65-A91A-0B9894C4CE14}" type="datetime1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EBB81-C79A-457F-AA59-15CC010294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461031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AA646-9B77-4D10-9712-D9C748F1479A}" type="datetime1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AB1C0-5B0F-4705-8A4C-8AED08DF28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232023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0160B-6217-44A4-A6DE-5690C1D21BA3}" type="datetime1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651E8-D169-4EB1-8D67-BE84A2DB4B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415964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BBE7D-7EC5-406F-81EF-EF5C9F83FAAB}" type="datetime1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C0C94-F2A7-4EAC-916F-3586823460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40249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0B109-883A-4E00-A4CA-CAA76B4CBDB5}" type="datetime1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63A33-5702-4369-8D77-E911D2412F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058431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D2D74-D109-4BB2-954E-D4AF93B51CD5}" type="datetime1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4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Эффективное управление временем и ресурсами.                                                                                            </a:t>
            </a:r>
            <a:fld id="{6C229F96-E0B2-4E8E-9754-C491294A15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903852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6CE69-16C4-4183-BD94-C435CC31180C}" type="datetime1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282EC-F31C-452D-8993-2C04BD6148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497511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C5D76-EF93-489F-9F53-652E9AC43D44}" type="datetime1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7D8B5-16E1-4B59-90BF-D156A48C7C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308896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6F697-F8C5-4921-81A5-A64CFC52A091}" type="datetime1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F1573-BD74-46EB-A117-F6A66C79E4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240955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812A029-65D7-445F-9666-AEBA7E691B94}" type="datetime1">
              <a:rPr lang="ru-RU"/>
              <a:pPr>
                <a:defRPr/>
              </a:pPr>
              <a:t>16.01.2025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468313" y="6477000"/>
            <a:ext cx="8523287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268EA8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6FFED289-88CD-48F9-8A62-07DCE2A2A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6" r:id="rId3"/>
    <p:sldLayoutId id="2147485357" r:id="rId4"/>
    <p:sldLayoutId id="2147485358" r:id="rId5"/>
    <p:sldLayoutId id="2147485359" r:id="rId6"/>
    <p:sldLayoutId id="2147485360" r:id="rId7"/>
    <p:sldLayoutId id="2147485361" r:id="rId8"/>
    <p:sldLayoutId id="2147485362" r:id="rId9"/>
    <p:sldLayoutId id="2147485363" r:id="rId10"/>
    <p:sldLayoutId id="2147485364" r:id="rId11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850" y="3500438"/>
            <a:ext cx="8496300" cy="12223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Презентация бережливого проекта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«Наименование проекта»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22362" y="1857620"/>
            <a:ext cx="8697788" cy="74295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000" dirty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Управление/наименование хозяйствующего субъекта _____________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595" y="5517232"/>
            <a:ext cx="88201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Фамилия </a:t>
            </a:r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Имя </a:t>
            </a: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Отчество,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должность </a:t>
            </a: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инициатора (представителя инициатора) проекта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850" y="6224588"/>
            <a:ext cx="67691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г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Губкин, 20__ год</a:t>
            </a:r>
          </a:p>
        </p:txBody>
      </p:sp>
      <p:pic>
        <p:nvPicPr>
          <p:cNvPr id="15366" name="Picture 8" descr="http://www.gubkinadm.ru/images/gerb_gubk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41"/>
            <a:ext cx="1422599" cy="1745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415" y="50777"/>
            <a:ext cx="1385735" cy="180684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476250"/>
            <a:ext cx="8153400" cy="838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endParaRPr lang="ru-RU" sz="30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84213" y="404813"/>
            <a:ext cx="8304212" cy="84137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ru-RU" sz="3000" dirty="0" smtClean="0"/>
              <a:t>Цель и результат проекта</a:t>
            </a:r>
            <a:endParaRPr lang="ru-RU" sz="3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10314"/>
              </p:ext>
            </p:extLst>
          </p:nvPr>
        </p:nvGraphicFramePr>
        <p:xfrm>
          <a:off x="179511" y="1109697"/>
          <a:ext cx="8808914" cy="5274311"/>
        </p:xfrm>
        <a:graphic>
          <a:graphicData uri="http://schemas.openxmlformats.org/drawingml/2006/table">
            <a:tbl>
              <a:tblPr firstRow="1" firstCol="1" bandRow="1"/>
              <a:tblGrid>
                <a:gridCol w="1296145"/>
                <a:gridCol w="5904656"/>
                <a:gridCol w="648072"/>
                <a:gridCol w="288032"/>
                <a:gridCol w="83662"/>
                <a:gridCol w="276378"/>
                <a:gridCol w="311969"/>
              </a:tblGrid>
              <a:tr h="13111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n-lt"/>
                        </a:rPr>
                        <a:t>Цель проекта:</a:t>
                      </a:r>
                      <a:endParaRPr lang="ru-RU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 gridSpan="6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 Цель проекта – запланированное желаемое состояние объекта управления. Она должна соответствовать следующим требованиям:</a:t>
                      </a:r>
                      <a:endParaRPr lang="ru-RU" sz="1200" dirty="0">
                        <a:effectLst/>
                        <a:latin typeface="+mn-lt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отражать ожидаемый социально-экономический полезный эффект от реализации проекта;</a:t>
                      </a:r>
                      <a:endParaRPr lang="ru-RU" sz="1200" dirty="0">
                        <a:effectLst/>
                        <a:latin typeface="+mn-lt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иметь измеримые количественные показатели и сроки достижения;</a:t>
                      </a:r>
                      <a:endParaRPr lang="ru-RU" sz="1200" dirty="0">
                        <a:effectLst/>
                        <a:latin typeface="+mn-lt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быть достижимой в реальных условиях, в которых осуществляется проект;</a:t>
                      </a:r>
                      <a:endParaRPr lang="ru-RU" sz="1200" dirty="0">
                        <a:effectLst/>
                        <a:latin typeface="+mn-lt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полностью находиться в сфере ответственности и влияния исполнителя проекта;</a:t>
                      </a:r>
                      <a:endParaRPr lang="ru-RU" sz="1200" dirty="0">
                        <a:effectLst/>
                        <a:latin typeface="+mn-lt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  <a:t>отражать территорию реализации проекта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77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+mn-lt"/>
                        </a:rPr>
                        <a:t>Способ достижения цели:</a:t>
                      </a:r>
                      <a:endParaRPr lang="ru-RU" sz="1200" b="1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 gridSpan="6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 Оптимальный путь достижения обозначенной цели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2878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n-lt"/>
                        </a:rPr>
                        <a:t>Результат проекта:</a:t>
                      </a:r>
                      <a:endParaRPr lang="ru-RU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+mn-lt"/>
                        </a:rPr>
                        <a:t>Результат:</a:t>
                      </a:r>
                      <a:endParaRPr lang="ru-RU" sz="10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+mn-lt"/>
                        </a:rPr>
                        <a:t>Базовое значение</a:t>
                      </a:r>
                      <a:endParaRPr lang="ru-RU" sz="10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+mn-lt"/>
                        </a:rPr>
                        <a:t>Период, год</a:t>
                      </a:r>
                      <a:endParaRPr lang="ru-RU" sz="10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n</a:t>
                      </a:r>
                      <a:endParaRPr lang="ru-RU" sz="10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n+1</a:t>
                      </a:r>
                      <a:endParaRPr lang="ru-RU" sz="10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 err="1">
                          <a:effectLst/>
                          <a:latin typeface="+mn-lt"/>
                        </a:rPr>
                        <a:t>n+i</a:t>
                      </a:r>
                      <a:endParaRPr lang="ru-RU" sz="10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</a:tr>
              <a:tr h="3083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Имущественный либо неимущественный результат, который должен быть достигнут по факту достижения цели проекта в разрезе значений по годам реализации проекта с указанием базового значения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2878">
                <a:tc rowSpan="8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n-lt"/>
                        </a:rPr>
                        <a:t>Требования </a:t>
                      </a:r>
                      <a:br>
                        <a:rPr lang="ru-RU" sz="1100" b="1" dirty="0">
                          <a:effectLst/>
                          <a:latin typeface="+mn-lt"/>
                        </a:rPr>
                      </a:br>
                      <a:r>
                        <a:rPr lang="ru-RU" sz="1100" b="1" dirty="0">
                          <a:effectLst/>
                          <a:latin typeface="+mn-lt"/>
                        </a:rPr>
                        <a:t>к результату проекта:</a:t>
                      </a:r>
                      <a:endParaRPr lang="ru-RU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+mn-lt"/>
                        </a:rPr>
                        <a:t>Требования к </a:t>
                      </a:r>
                      <a:r>
                        <a:rPr lang="ru-RU" sz="900" b="1" dirty="0" smtClean="0">
                          <a:effectLst/>
                          <a:latin typeface="+mn-lt"/>
                        </a:rPr>
                        <a:t>результату:</a:t>
                      </a:r>
                      <a:endParaRPr lang="ru-RU" sz="10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+mn-lt"/>
                        </a:rPr>
                        <a:t>Базовое значение</a:t>
                      </a:r>
                      <a:endParaRPr lang="ru-RU" sz="10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+mn-lt"/>
                        </a:rPr>
                        <a:t>Период, год</a:t>
                      </a:r>
                      <a:endParaRPr lang="ru-RU" sz="10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n</a:t>
                      </a:r>
                      <a:endParaRPr lang="ru-RU" sz="10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+mn-lt"/>
                        </a:rPr>
                        <a:t>n+1</a:t>
                      </a:r>
                      <a:endParaRPr lang="ru-RU" sz="10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 err="1">
                          <a:effectLst/>
                          <a:latin typeface="+mn-lt"/>
                        </a:rPr>
                        <a:t>n+i</a:t>
                      </a:r>
                      <a:endParaRPr lang="ru-RU" sz="10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</a:tr>
              <a:tr h="5088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Определяют качественные и количественные характеристики результата проекта в разрезе значений </a:t>
                      </a:r>
                      <a:br>
                        <a:rPr lang="ru-RU" sz="1100" dirty="0">
                          <a:effectLst/>
                          <a:latin typeface="+mn-lt"/>
                        </a:rPr>
                      </a:br>
                      <a:r>
                        <a:rPr lang="ru-RU" sz="1100" dirty="0">
                          <a:effectLst/>
                          <a:latin typeface="+mn-lt"/>
                        </a:rPr>
                        <a:t>по годам реализации проекта с указанием базового значения, которые будут учитываться </a:t>
                      </a:r>
                      <a:br>
                        <a:rPr lang="ru-RU" sz="1100" dirty="0">
                          <a:effectLst/>
                          <a:latin typeface="+mn-lt"/>
                        </a:rPr>
                      </a:br>
                      <a:r>
                        <a:rPr lang="ru-RU" sz="1100" dirty="0">
                          <a:effectLst/>
                          <a:latin typeface="+mn-lt"/>
                        </a:rPr>
                        <a:t>при определении достижения результата проекта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83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  <a:t>Нормативно-правовая база* (Разработан/актуализирован нормативный правовой акт)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 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 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 </a:t>
                      </a:r>
                      <a:endParaRPr lang="ru-RU" sz="1200" dirty="0"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  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</a:tr>
              <a:tr h="146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  <a:t>Кадры* (Обучено не </a:t>
                      </a:r>
                      <a:r>
                        <a:rPr lang="ru-RU" sz="1100" dirty="0" err="1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  <a:t>менее____сотрудников</a:t>
                      </a:r>
                      <a:r>
                        <a:rPr lang="ru-RU" sz="1100" dirty="0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  <a:t>)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</a:tr>
              <a:tr h="4085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  <a:t>Материально-техническая база* </a:t>
                      </a:r>
                      <a:endParaRPr lang="ru-RU" sz="12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  <a:t>(Приобретено не </a:t>
                      </a:r>
                      <a:r>
                        <a:rPr lang="ru-RU" sz="1100" dirty="0" err="1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  <a:t>менее____единиц</a:t>
                      </a:r>
                      <a:r>
                        <a:rPr lang="ru-RU" sz="1100" dirty="0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  <a:t> оборудования; построен/отремонтирован объект, площадью не менее ____м2)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 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</a:tr>
              <a:tr h="609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  <a:t>Информационная кампания* (Снято и размещено в открытом доступе </a:t>
                      </a:r>
                      <a:br>
                        <a:rPr lang="ru-RU" sz="1100" dirty="0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</a:br>
                      <a:r>
                        <a:rPr lang="ru-RU" sz="1100" dirty="0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  <a:t>не менее __видеосюжетов о ходе реализации проекта; подготовлено </a:t>
                      </a:r>
                      <a:br>
                        <a:rPr lang="ru-RU" sz="1100" dirty="0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</a:br>
                      <a:r>
                        <a:rPr lang="ru-RU" sz="1100" dirty="0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  <a:t>и размещено не менее __</a:t>
                      </a:r>
                      <a:r>
                        <a:rPr lang="ru-RU" sz="1100" dirty="0" err="1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  <a:t>инфоповодов</a:t>
                      </a:r>
                      <a:r>
                        <a:rPr lang="ru-RU" sz="1100" dirty="0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  <a:t> о ходе реализации проекта)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 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 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</a:tr>
              <a:tr h="208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FF"/>
                          </a:highlight>
                          <a:latin typeface="+mn-lt"/>
                        </a:rPr>
                        <a:t>Разработана стандартная операционная процедура процесса**</a:t>
                      </a:r>
                      <a:endParaRPr lang="ru-RU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 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 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</a:rPr>
                        <a:t> </a:t>
                      </a:r>
                      <a:endParaRPr lang="ru-RU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</a:tr>
              <a:tr h="1077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n-lt"/>
                        </a:rPr>
                        <a:t>Пользователи результатом:</a:t>
                      </a:r>
                      <a:endParaRPr lang="ru-RU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 anchor="ctr"/>
                </a:tc>
                <a:tc gridSpan="6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</a:rPr>
                        <a:t> Круг потребителей результатов проекта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114" marR="43114" marT="752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7504" y="6427113"/>
            <a:ext cx="55446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+mn-lt"/>
              </a:rPr>
              <a:t>* Рекомендуемые составляющие требований к результату проекта</a:t>
            </a:r>
          </a:p>
          <a:p>
            <a:r>
              <a:rPr lang="ru-RU" sz="1100" dirty="0" smtClean="0">
                <a:latin typeface="+mn-lt"/>
              </a:rPr>
              <a:t>** Обязательные требования к результату для бережливых проектов</a:t>
            </a:r>
            <a:endParaRPr lang="ru-RU" sz="1100" dirty="0"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134" y="188640"/>
            <a:ext cx="8235950" cy="838200"/>
          </a:xfrm>
        </p:spPr>
        <p:txBody>
          <a:bodyPr/>
          <a:lstStyle/>
          <a:p>
            <a:pPr>
              <a:defRPr/>
            </a:pPr>
            <a:r>
              <a:rPr lang="ru-RU" sz="3000" dirty="0" smtClean="0"/>
              <a:t>Основные блоки работ проекта</a:t>
            </a:r>
            <a:endParaRPr lang="ru-RU" sz="30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7" y="4869160"/>
            <a:ext cx="7777163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i="1" baseline="30000" dirty="0">
                <a:latin typeface="+mn-lt"/>
                <a:cs typeface="Arial" charset="0"/>
              </a:rPr>
              <a:t>* Завершённые блоки работ закрашиваются зелёным цветом, планируемые – синим</a:t>
            </a:r>
            <a:endParaRPr lang="ru-RU" i="1" dirty="0">
              <a:latin typeface="+mn-lt"/>
              <a:cs typeface="Arial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475734"/>
              </p:ext>
            </p:extLst>
          </p:nvPr>
        </p:nvGraphicFramePr>
        <p:xfrm>
          <a:off x="179512" y="1340768"/>
          <a:ext cx="8686805" cy="3136394"/>
        </p:xfrm>
        <a:graphic>
          <a:graphicData uri="http://schemas.openxmlformats.org/drawingml/2006/table">
            <a:tbl>
              <a:tblPr/>
              <a:tblGrid>
                <a:gridCol w="486287"/>
                <a:gridCol w="1216289"/>
                <a:gridCol w="1033728"/>
                <a:gridCol w="864096"/>
                <a:gridCol w="862571"/>
                <a:gridCol w="243144"/>
                <a:gridCol w="243144"/>
                <a:gridCol w="243144"/>
                <a:gridCol w="243144"/>
                <a:gridCol w="243144"/>
                <a:gridCol w="243144"/>
                <a:gridCol w="243144"/>
                <a:gridCol w="243144"/>
                <a:gridCol w="243144"/>
                <a:gridCol w="243144"/>
                <a:gridCol w="244287"/>
                <a:gridCol w="326098"/>
                <a:gridCol w="326098"/>
                <a:gridCol w="326098"/>
                <a:gridCol w="326098"/>
                <a:gridCol w="243715"/>
              </a:tblGrid>
              <a:tr h="25219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№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highlight>
                            <a:srgbClr val="FFFFFF"/>
                          </a:highlight>
                        </a:rPr>
                        <a:t>Наименование блоков работ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highlight>
                            <a:srgbClr val="FFFFFF"/>
                          </a:highlight>
                        </a:rPr>
                        <a:t>Длительность, дней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highlight>
                            <a:srgbClr val="FFFFFF"/>
                          </a:highlight>
                        </a:rPr>
                        <a:t>Дата </a:t>
                      </a:r>
                      <a:endParaRPr lang="ru-RU" sz="11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highlight>
                            <a:srgbClr val="FFFFFF"/>
                          </a:highlight>
                        </a:rPr>
                        <a:t>начала работ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highlight>
                            <a:srgbClr val="FFFFFF"/>
                          </a:highlight>
                        </a:rPr>
                        <a:t>Дата окончания работ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 gridSpan="1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Период, год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21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n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n+1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21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01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276" marR="33276" marT="42033" marB="4203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02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276" marR="33276" marT="42033" marB="4203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03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276" marR="33276" marT="42033" marB="4203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04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276" marR="33276" marT="42033" marB="4203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05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276" marR="33276" marT="42033" marB="4203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06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276" marR="33276" marT="42033" marB="4203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07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276" marR="33276" marT="42033" marB="4203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08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276" marR="33276" marT="42033" marB="4203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09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276" marR="33276" marT="42033" marB="4203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10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276" marR="33276" marT="42033" marB="4203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11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276" marR="33276" marT="42033" marB="4203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12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276" marR="33276" marT="42033" marB="4203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01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276" marR="33276" marT="42033" marB="4203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02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276" marR="33276" marT="42033" marB="4203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03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276" marR="33276" marT="42033" marB="4203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04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276" marR="33276" marT="42033" marB="42033" anchor="ctr"/>
                </a:tc>
              </a:tr>
              <a:tr h="3169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</a:tr>
              <a:tr h="252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</a:tr>
              <a:tr h="252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</a:tr>
              <a:tr h="252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</a:tr>
              <a:tr h="252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</a:tr>
              <a:tr h="252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</a:tr>
              <a:tr h="252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</a:tr>
              <a:tr h="252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</a:tr>
              <a:tr h="25219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Итого: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/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134" y="188640"/>
            <a:ext cx="8235950" cy="838200"/>
          </a:xfrm>
        </p:spPr>
        <p:txBody>
          <a:bodyPr/>
          <a:lstStyle/>
          <a:p>
            <a:pPr>
              <a:defRPr/>
            </a:pPr>
            <a:r>
              <a:rPr lang="ru-RU" sz="3000" dirty="0"/>
              <a:t>БЮДЖЕТ ПРОЕКТА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886681"/>
              </p:ext>
            </p:extLst>
          </p:nvPr>
        </p:nvGraphicFramePr>
        <p:xfrm>
          <a:off x="290283" y="1268760"/>
          <a:ext cx="8686800" cy="3479045"/>
        </p:xfrm>
        <a:graphic>
          <a:graphicData uri="http://schemas.openxmlformats.org/drawingml/2006/table">
            <a:tbl>
              <a:tblPr firstRow="1" firstCol="1" bandRow="1"/>
              <a:tblGrid>
                <a:gridCol w="321277"/>
                <a:gridCol w="1941238"/>
                <a:gridCol w="873369"/>
                <a:gridCol w="1095447"/>
                <a:gridCol w="803293"/>
                <a:gridCol w="1095447"/>
                <a:gridCol w="1095447"/>
                <a:gridCol w="730641"/>
                <a:gridCol w="730641"/>
              </a:tblGrid>
              <a:tr h="31740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№ 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Наименование блоков работ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Бюджет проекта,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тыс. руб.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Бюджетные источники, тыс. руб.</a:t>
                      </a:r>
                      <a:endParaRPr lang="ru-RU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Внебюджетные источники, тыс. руб.</a:t>
                      </a:r>
                      <a:endParaRPr lang="ru-RU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74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федеральный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областной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местный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средства хоз. субъекта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заёмные средства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прочие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</a:tr>
              <a:tr h="3215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</a:tr>
              <a:tr h="3174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</a:tr>
              <a:tr h="3174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</a:tr>
              <a:tr h="3174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</a:tr>
              <a:tr h="3174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</a:tr>
              <a:tr h="3174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</a:tr>
              <a:tr h="3174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</a:tr>
              <a:tr h="3174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</a:tr>
              <a:tr h="30091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Всего: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648" marR="5564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32602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928992" cy="838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000" dirty="0"/>
              <a:t>Участие </a:t>
            </a:r>
            <a:r>
              <a:rPr lang="ru-RU" sz="3000" dirty="0" smtClean="0"/>
              <a:t>бюджета в реализации проекта</a:t>
            </a:r>
            <a:endParaRPr lang="ru-RU" sz="3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74415"/>
              </p:ext>
            </p:extLst>
          </p:nvPr>
        </p:nvGraphicFramePr>
        <p:xfrm>
          <a:off x="251521" y="1522413"/>
          <a:ext cx="8712967" cy="4525957"/>
        </p:xfrm>
        <a:graphic>
          <a:graphicData uri="http://schemas.openxmlformats.org/drawingml/2006/table">
            <a:tbl>
              <a:tblPr/>
              <a:tblGrid>
                <a:gridCol w="2002730"/>
                <a:gridCol w="2492375"/>
                <a:gridCol w="1354138"/>
                <a:gridCol w="1292225"/>
                <a:gridCol w="1571499"/>
              </a:tblGrid>
              <a:tr h="225838">
                <a:tc grid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Бюджетное финансирование</a:t>
                      </a:r>
                      <a:endParaRPr kumimoji="0" lang="ru-RU" alt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838">
                <a:tc rowSpan="2"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Форма участия</a:t>
                      </a: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57200" algn="l"/>
                          <a:tab pos="904875" algn="l"/>
                          <a:tab pos="1354138" algn="l"/>
                          <a:tab pos="1803400" algn="l"/>
                          <a:tab pos="2252663" algn="l"/>
                          <a:tab pos="2701925" algn="l"/>
                          <a:tab pos="3151188" algn="l"/>
                          <a:tab pos="4049713" algn="l"/>
                          <a:tab pos="4498975" algn="l"/>
                          <a:tab pos="4948238" algn="l"/>
                          <a:tab pos="5397500" algn="l"/>
                          <a:tab pos="5846763" algn="l"/>
                          <a:tab pos="6296025" algn="l"/>
                          <a:tab pos="6745288" algn="l"/>
                          <a:tab pos="7194550" algn="l"/>
                          <a:tab pos="7643813" algn="l"/>
                          <a:tab pos="8093075" algn="l"/>
                          <a:tab pos="8542338" algn="l"/>
                          <a:tab pos="8991600" algn="l"/>
                          <a:tab pos="94408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57200" algn="l"/>
                          <a:tab pos="904875" algn="l"/>
                          <a:tab pos="1354138" algn="l"/>
                          <a:tab pos="1803400" algn="l"/>
                          <a:tab pos="2252663" algn="l"/>
                          <a:tab pos="2701925" algn="l"/>
                          <a:tab pos="3151188" algn="l"/>
                          <a:tab pos="4049713" algn="l"/>
                          <a:tab pos="4498975" algn="l"/>
                          <a:tab pos="4948238" algn="l"/>
                          <a:tab pos="5397500" algn="l"/>
                          <a:tab pos="5846763" algn="l"/>
                          <a:tab pos="6296025" algn="l"/>
                          <a:tab pos="6745288" algn="l"/>
                          <a:tab pos="7194550" algn="l"/>
                          <a:tab pos="7643813" algn="l"/>
                          <a:tab pos="8093075" algn="l"/>
                          <a:tab pos="8542338" algn="l"/>
                          <a:tab pos="8991600" algn="l"/>
                          <a:tab pos="94408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57200" algn="l"/>
                          <a:tab pos="904875" algn="l"/>
                          <a:tab pos="1354138" algn="l"/>
                          <a:tab pos="1803400" algn="l"/>
                          <a:tab pos="2252663" algn="l"/>
                          <a:tab pos="2701925" algn="l"/>
                          <a:tab pos="3151188" algn="l"/>
                          <a:tab pos="4049713" algn="l"/>
                          <a:tab pos="4498975" algn="l"/>
                          <a:tab pos="4948238" algn="l"/>
                          <a:tab pos="5397500" algn="l"/>
                          <a:tab pos="5846763" algn="l"/>
                          <a:tab pos="6296025" algn="l"/>
                          <a:tab pos="6745288" algn="l"/>
                          <a:tab pos="7194550" algn="l"/>
                          <a:tab pos="7643813" algn="l"/>
                          <a:tab pos="8093075" algn="l"/>
                          <a:tab pos="8542338" algn="l"/>
                          <a:tab pos="8991600" algn="l"/>
                          <a:tab pos="94408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57200" algn="l"/>
                          <a:tab pos="904875" algn="l"/>
                          <a:tab pos="1354138" algn="l"/>
                          <a:tab pos="1803400" algn="l"/>
                          <a:tab pos="2252663" algn="l"/>
                          <a:tab pos="2701925" algn="l"/>
                          <a:tab pos="3151188" algn="l"/>
                          <a:tab pos="4049713" algn="l"/>
                          <a:tab pos="4498975" algn="l"/>
                          <a:tab pos="4948238" algn="l"/>
                          <a:tab pos="5397500" algn="l"/>
                          <a:tab pos="5846763" algn="l"/>
                          <a:tab pos="6296025" algn="l"/>
                          <a:tab pos="6745288" algn="l"/>
                          <a:tab pos="7194550" algn="l"/>
                          <a:tab pos="7643813" algn="l"/>
                          <a:tab pos="8093075" algn="l"/>
                          <a:tab pos="8542338" algn="l"/>
                          <a:tab pos="8991600" algn="l"/>
                          <a:tab pos="94408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57200" algn="l"/>
                          <a:tab pos="904875" algn="l"/>
                          <a:tab pos="1354138" algn="l"/>
                          <a:tab pos="1803400" algn="l"/>
                          <a:tab pos="2252663" algn="l"/>
                          <a:tab pos="2701925" algn="l"/>
                          <a:tab pos="3151188" algn="l"/>
                          <a:tab pos="4049713" algn="l"/>
                          <a:tab pos="4498975" algn="l"/>
                          <a:tab pos="4948238" algn="l"/>
                          <a:tab pos="5397500" algn="l"/>
                          <a:tab pos="5846763" algn="l"/>
                          <a:tab pos="6296025" algn="l"/>
                          <a:tab pos="6745288" algn="l"/>
                          <a:tab pos="7194550" algn="l"/>
                          <a:tab pos="7643813" algn="l"/>
                          <a:tab pos="8093075" algn="l"/>
                          <a:tab pos="8542338" algn="l"/>
                          <a:tab pos="8991600" algn="l"/>
                          <a:tab pos="94408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57200" algn="l"/>
                          <a:tab pos="904875" algn="l"/>
                          <a:tab pos="1354138" algn="l"/>
                          <a:tab pos="1803400" algn="l"/>
                          <a:tab pos="2252663" algn="l"/>
                          <a:tab pos="2701925" algn="l"/>
                          <a:tab pos="3151188" algn="l"/>
                          <a:tab pos="4049713" algn="l"/>
                          <a:tab pos="4498975" algn="l"/>
                          <a:tab pos="4948238" algn="l"/>
                          <a:tab pos="5397500" algn="l"/>
                          <a:tab pos="5846763" algn="l"/>
                          <a:tab pos="6296025" algn="l"/>
                          <a:tab pos="6745288" algn="l"/>
                          <a:tab pos="7194550" algn="l"/>
                          <a:tab pos="7643813" algn="l"/>
                          <a:tab pos="8093075" algn="l"/>
                          <a:tab pos="8542338" algn="l"/>
                          <a:tab pos="8991600" algn="l"/>
                          <a:tab pos="94408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57200" algn="l"/>
                          <a:tab pos="904875" algn="l"/>
                          <a:tab pos="1354138" algn="l"/>
                          <a:tab pos="1803400" algn="l"/>
                          <a:tab pos="2252663" algn="l"/>
                          <a:tab pos="2701925" algn="l"/>
                          <a:tab pos="3151188" algn="l"/>
                          <a:tab pos="4049713" algn="l"/>
                          <a:tab pos="4498975" algn="l"/>
                          <a:tab pos="4948238" algn="l"/>
                          <a:tab pos="5397500" algn="l"/>
                          <a:tab pos="5846763" algn="l"/>
                          <a:tab pos="6296025" algn="l"/>
                          <a:tab pos="6745288" algn="l"/>
                          <a:tab pos="7194550" algn="l"/>
                          <a:tab pos="7643813" algn="l"/>
                          <a:tab pos="8093075" algn="l"/>
                          <a:tab pos="8542338" algn="l"/>
                          <a:tab pos="8991600" algn="l"/>
                          <a:tab pos="94408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57200" algn="l"/>
                          <a:tab pos="904875" algn="l"/>
                          <a:tab pos="1354138" algn="l"/>
                          <a:tab pos="1803400" algn="l"/>
                          <a:tab pos="2252663" algn="l"/>
                          <a:tab pos="2701925" algn="l"/>
                          <a:tab pos="3151188" algn="l"/>
                          <a:tab pos="4049713" algn="l"/>
                          <a:tab pos="4498975" algn="l"/>
                          <a:tab pos="4948238" algn="l"/>
                          <a:tab pos="5397500" algn="l"/>
                          <a:tab pos="5846763" algn="l"/>
                          <a:tab pos="6296025" algn="l"/>
                          <a:tab pos="6745288" algn="l"/>
                          <a:tab pos="7194550" algn="l"/>
                          <a:tab pos="7643813" algn="l"/>
                          <a:tab pos="8093075" algn="l"/>
                          <a:tab pos="8542338" algn="l"/>
                          <a:tab pos="8991600" algn="l"/>
                          <a:tab pos="94408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57200" algn="l"/>
                          <a:tab pos="904875" algn="l"/>
                          <a:tab pos="1354138" algn="l"/>
                          <a:tab pos="1803400" algn="l"/>
                          <a:tab pos="2252663" algn="l"/>
                          <a:tab pos="2701925" algn="l"/>
                          <a:tab pos="3151188" algn="l"/>
                          <a:tab pos="4049713" algn="l"/>
                          <a:tab pos="4498975" algn="l"/>
                          <a:tab pos="4948238" algn="l"/>
                          <a:tab pos="5397500" algn="l"/>
                          <a:tab pos="5846763" algn="l"/>
                          <a:tab pos="6296025" algn="l"/>
                          <a:tab pos="6745288" algn="l"/>
                          <a:tab pos="7194550" algn="l"/>
                          <a:tab pos="7643813" algn="l"/>
                          <a:tab pos="8093075" algn="l"/>
                          <a:tab pos="8542338" algn="l"/>
                          <a:tab pos="8991600" algn="l"/>
                          <a:tab pos="94408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45720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904875" algn="l"/>
                          <a:tab pos="1354138" algn="l"/>
                          <a:tab pos="1803400" algn="l"/>
                          <a:tab pos="2252663" algn="l"/>
                          <a:tab pos="2701925" algn="l"/>
                          <a:tab pos="3151188" algn="l"/>
                          <a:tab pos="4049713" algn="l"/>
                          <a:tab pos="4498975" algn="l"/>
                          <a:tab pos="4948238" algn="l"/>
                          <a:tab pos="5397500" algn="l"/>
                          <a:tab pos="5846763" algn="l"/>
                          <a:tab pos="6296025" algn="l"/>
                          <a:tab pos="6745288" algn="l"/>
                          <a:tab pos="7194550" algn="l"/>
                          <a:tab pos="7643813" algn="l"/>
                          <a:tab pos="8093075" algn="l"/>
                          <a:tab pos="8542338" algn="l"/>
                          <a:tab pos="8991600" algn="l"/>
                          <a:tab pos="9440863" algn="l"/>
                        </a:tabLst>
                      </a:pPr>
                      <a:r>
                        <a:rPr kumimoji="0" lang="ru-RU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Размер участия бюджета, тыс. руб.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560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  <a:tab pos="676275" algn="l"/>
                          <a:tab pos="1125538" algn="l"/>
                          <a:tab pos="1574800" algn="l"/>
                          <a:tab pos="2024063" algn="l"/>
                          <a:tab pos="2473325" algn="l"/>
                          <a:tab pos="2922588" algn="l"/>
                          <a:tab pos="3371850" algn="l"/>
                          <a:tab pos="3821113" algn="l"/>
                          <a:tab pos="4270375" algn="l"/>
                          <a:tab pos="4719638" algn="l"/>
                          <a:tab pos="5168900" algn="l"/>
                          <a:tab pos="5618163" algn="l"/>
                          <a:tab pos="6067425" algn="l"/>
                          <a:tab pos="6516688" algn="l"/>
                          <a:tab pos="6965950" algn="l"/>
                          <a:tab pos="7415213" algn="l"/>
                          <a:tab pos="7864475" algn="l"/>
                          <a:tab pos="8313738" algn="l"/>
                          <a:tab pos="8763000" algn="l"/>
                          <a:tab pos="92122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  <a:tab pos="676275" algn="l"/>
                          <a:tab pos="1125538" algn="l"/>
                          <a:tab pos="1574800" algn="l"/>
                          <a:tab pos="2024063" algn="l"/>
                          <a:tab pos="2473325" algn="l"/>
                          <a:tab pos="2922588" algn="l"/>
                          <a:tab pos="3371850" algn="l"/>
                          <a:tab pos="3821113" algn="l"/>
                          <a:tab pos="4270375" algn="l"/>
                          <a:tab pos="4719638" algn="l"/>
                          <a:tab pos="5168900" algn="l"/>
                          <a:tab pos="5618163" algn="l"/>
                          <a:tab pos="6067425" algn="l"/>
                          <a:tab pos="6516688" algn="l"/>
                          <a:tab pos="6965950" algn="l"/>
                          <a:tab pos="7415213" algn="l"/>
                          <a:tab pos="7864475" algn="l"/>
                          <a:tab pos="8313738" algn="l"/>
                          <a:tab pos="8763000" algn="l"/>
                          <a:tab pos="92122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  <a:tab pos="676275" algn="l"/>
                          <a:tab pos="1125538" algn="l"/>
                          <a:tab pos="1574800" algn="l"/>
                          <a:tab pos="2024063" algn="l"/>
                          <a:tab pos="2473325" algn="l"/>
                          <a:tab pos="2922588" algn="l"/>
                          <a:tab pos="3371850" algn="l"/>
                          <a:tab pos="3821113" algn="l"/>
                          <a:tab pos="4270375" algn="l"/>
                          <a:tab pos="4719638" algn="l"/>
                          <a:tab pos="5168900" algn="l"/>
                          <a:tab pos="5618163" algn="l"/>
                          <a:tab pos="6067425" algn="l"/>
                          <a:tab pos="6516688" algn="l"/>
                          <a:tab pos="6965950" algn="l"/>
                          <a:tab pos="7415213" algn="l"/>
                          <a:tab pos="7864475" algn="l"/>
                          <a:tab pos="8313738" algn="l"/>
                          <a:tab pos="8763000" algn="l"/>
                          <a:tab pos="92122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  <a:tab pos="676275" algn="l"/>
                          <a:tab pos="1125538" algn="l"/>
                          <a:tab pos="1574800" algn="l"/>
                          <a:tab pos="2024063" algn="l"/>
                          <a:tab pos="2473325" algn="l"/>
                          <a:tab pos="2922588" algn="l"/>
                          <a:tab pos="3371850" algn="l"/>
                          <a:tab pos="3821113" algn="l"/>
                          <a:tab pos="4270375" algn="l"/>
                          <a:tab pos="4719638" algn="l"/>
                          <a:tab pos="5168900" algn="l"/>
                          <a:tab pos="5618163" algn="l"/>
                          <a:tab pos="6067425" algn="l"/>
                          <a:tab pos="6516688" algn="l"/>
                          <a:tab pos="6965950" algn="l"/>
                          <a:tab pos="7415213" algn="l"/>
                          <a:tab pos="7864475" algn="l"/>
                          <a:tab pos="8313738" algn="l"/>
                          <a:tab pos="8763000" algn="l"/>
                          <a:tab pos="92122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28600" algn="l"/>
                          <a:tab pos="676275" algn="l"/>
                          <a:tab pos="1125538" algn="l"/>
                          <a:tab pos="1574800" algn="l"/>
                          <a:tab pos="2024063" algn="l"/>
                          <a:tab pos="2473325" algn="l"/>
                          <a:tab pos="2922588" algn="l"/>
                          <a:tab pos="3371850" algn="l"/>
                          <a:tab pos="3821113" algn="l"/>
                          <a:tab pos="4270375" algn="l"/>
                          <a:tab pos="4719638" algn="l"/>
                          <a:tab pos="5168900" algn="l"/>
                          <a:tab pos="5618163" algn="l"/>
                          <a:tab pos="6067425" algn="l"/>
                          <a:tab pos="6516688" algn="l"/>
                          <a:tab pos="6965950" algn="l"/>
                          <a:tab pos="7415213" algn="l"/>
                          <a:tab pos="7864475" algn="l"/>
                          <a:tab pos="8313738" algn="l"/>
                          <a:tab pos="8763000" algn="l"/>
                          <a:tab pos="92122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28600" algn="l"/>
                          <a:tab pos="676275" algn="l"/>
                          <a:tab pos="1125538" algn="l"/>
                          <a:tab pos="1574800" algn="l"/>
                          <a:tab pos="2024063" algn="l"/>
                          <a:tab pos="2473325" algn="l"/>
                          <a:tab pos="2922588" algn="l"/>
                          <a:tab pos="3371850" algn="l"/>
                          <a:tab pos="3821113" algn="l"/>
                          <a:tab pos="4270375" algn="l"/>
                          <a:tab pos="4719638" algn="l"/>
                          <a:tab pos="5168900" algn="l"/>
                          <a:tab pos="5618163" algn="l"/>
                          <a:tab pos="6067425" algn="l"/>
                          <a:tab pos="6516688" algn="l"/>
                          <a:tab pos="6965950" algn="l"/>
                          <a:tab pos="7415213" algn="l"/>
                          <a:tab pos="7864475" algn="l"/>
                          <a:tab pos="8313738" algn="l"/>
                          <a:tab pos="8763000" algn="l"/>
                          <a:tab pos="92122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28600" algn="l"/>
                          <a:tab pos="676275" algn="l"/>
                          <a:tab pos="1125538" algn="l"/>
                          <a:tab pos="1574800" algn="l"/>
                          <a:tab pos="2024063" algn="l"/>
                          <a:tab pos="2473325" algn="l"/>
                          <a:tab pos="2922588" algn="l"/>
                          <a:tab pos="3371850" algn="l"/>
                          <a:tab pos="3821113" algn="l"/>
                          <a:tab pos="4270375" algn="l"/>
                          <a:tab pos="4719638" algn="l"/>
                          <a:tab pos="5168900" algn="l"/>
                          <a:tab pos="5618163" algn="l"/>
                          <a:tab pos="6067425" algn="l"/>
                          <a:tab pos="6516688" algn="l"/>
                          <a:tab pos="6965950" algn="l"/>
                          <a:tab pos="7415213" algn="l"/>
                          <a:tab pos="7864475" algn="l"/>
                          <a:tab pos="8313738" algn="l"/>
                          <a:tab pos="8763000" algn="l"/>
                          <a:tab pos="92122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28600" algn="l"/>
                          <a:tab pos="676275" algn="l"/>
                          <a:tab pos="1125538" algn="l"/>
                          <a:tab pos="1574800" algn="l"/>
                          <a:tab pos="2024063" algn="l"/>
                          <a:tab pos="2473325" algn="l"/>
                          <a:tab pos="2922588" algn="l"/>
                          <a:tab pos="3371850" algn="l"/>
                          <a:tab pos="3821113" algn="l"/>
                          <a:tab pos="4270375" algn="l"/>
                          <a:tab pos="4719638" algn="l"/>
                          <a:tab pos="5168900" algn="l"/>
                          <a:tab pos="5618163" algn="l"/>
                          <a:tab pos="6067425" algn="l"/>
                          <a:tab pos="6516688" algn="l"/>
                          <a:tab pos="6965950" algn="l"/>
                          <a:tab pos="7415213" algn="l"/>
                          <a:tab pos="7864475" algn="l"/>
                          <a:tab pos="8313738" algn="l"/>
                          <a:tab pos="8763000" algn="l"/>
                          <a:tab pos="92122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28600" algn="l"/>
                          <a:tab pos="676275" algn="l"/>
                          <a:tab pos="1125538" algn="l"/>
                          <a:tab pos="1574800" algn="l"/>
                          <a:tab pos="2024063" algn="l"/>
                          <a:tab pos="2473325" algn="l"/>
                          <a:tab pos="2922588" algn="l"/>
                          <a:tab pos="3371850" algn="l"/>
                          <a:tab pos="3821113" algn="l"/>
                          <a:tab pos="4270375" algn="l"/>
                          <a:tab pos="4719638" algn="l"/>
                          <a:tab pos="5168900" algn="l"/>
                          <a:tab pos="5618163" algn="l"/>
                          <a:tab pos="6067425" algn="l"/>
                          <a:tab pos="6516688" algn="l"/>
                          <a:tab pos="6965950" algn="l"/>
                          <a:tab pos="7415213" algn="l"/>
                          <a:tab pos="7864475" algn="l"/>
                          <a:tab pos="8313738" algn="l"/>
                          <a:tab pos="8763000" algn="l"/>
                          <a:tab pos="92122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22860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676275" algn="l"/>
                          <a:tab pos="1125538" algn="l"/>
                          <a:tab pos="1574800" algn="l"/>
                          <a:tab pos="2024063" algn="l"/>
                          <a:tab pos="2473325" algn="l"/>
                          <a:tab pos="2922588" algn="l"/>
                          <a:tab pos="3371850" algn="l"/>
                          <a:tab pos="3821113" algn="l"/>
                          <a:tab pos="4270375" algn="l"/>
                          <a:tab pos="4719638" algn="l"/>
                          <a:tab pos="5168900" algn="l"/>
                          <a:tab pos="5618163" algn="l"/>
                          <a:tab pos="6067425" algn="l"/>
                          <a:tab pos="6516688" algn="l"/>
                          <a:tab pos="6965950" algn="l"/>
                          <a:tab pos="7415213" algn="l"/>
                          <a:tab pos="7864475" algn="l"/>
                          <a:tab pos="8313738" algn="l"/>
                          <a:tab pos="8763000" algn="l"/>
                          <a:tab pos="9212263" algn="l"/>
                        </a:tabLst>
                      </a:pPr>
                      <a:r>
                        <a:rPr kumimoji="0" lang="ru-RU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Федеральный 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Областной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Губкинского городского округа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72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Прямое бюджетное финансирование 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Указать соответствующую программу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8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Дороги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Указать плановую протяженность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23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Субсидии</a:t>
                      </a:r>
                      <a:endParaRPr kumimoji="0" lang="ru-RU" alt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Указать соответствующую программу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838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                                         ИТОГО:</a:t>
                      </a:r>
                      <a:endParaRPr kumimoji="0" lang="ru-RU" alt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646">
                <a:tc grid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Участие в программах государственной поддержки</a:t>
                      </a:r>
                      <a:endParaRPr kumimoji="0" lang="ru-RU" alt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2646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Потребность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Финансовые вложения, тыс. руб.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8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Электроэнергия</a:t>
                      </a:r>
                      <a:r>
                        <a:rPr kumimoji="0" lang="ru-RU" altLang="ru-RU" sz="11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*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Указать требуемую мощность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8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Газоснабжение</a:t>
                      </a:r>
                      <a:r>
                        <a:rPr kumimoji="0" lang="ru-RU" altLang="ru-RU" sz="11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*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Указать требуемый объем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8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Водоснабжение</a:t>
                      </a:r>
                      <a:r>
                        <a:rPr kumimoji="0" lang="ru-RU" altLang="ru-RU" sz="11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*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Указать требуемый объем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838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Гарантии</a:t>
                      </a:r>
                      <a:r>
                        <a:rPr kumimoji="0" lang="ru-RU" altLang="ru-RU" sz="11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*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838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Залоги</a:t>
                      </a:r>
                      <a:r>
                        <a:rPr kumimoji="0" lang="ru-RU" altLang="ru-RU" sz="11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*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838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Прочие формы участия</a:t>
                      </a:r>
                      <a:r>
                        <a:rPr kumimoji="0" lang="ru-RU" altLang="ru-RU" sz="11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*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722">
                <a:tc grid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Земельный участок: </a:t>
                      </a: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указать адрес расположения земельного участка, указать площадь земельного участка, указать расчетную стоимость (аренды) участка</a:t>
                      </a:r>
                      <a:endParaRPr kumimoji="0" lang="ru-RU" alt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110" marR="30110" marT="7680" marB="332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721" name="Прямоугольник 23578"/>
          <p:cNvSpPr>
            <a:spLocks noGrp="1"/>
          </p:cNvSpPr>
          <p:nvPr/>
        </p:nvSpPr>
        <p:spPr bwMode="auto">
          <a:xfrm>
            <a:off x="1549400" y="1608138"/>
            <a:ext cx="8686800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6180485"/>
            <a:ext cx="842493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i="1" dirty="0" smtClean="0">
                <a:latin typeface="+mn-lt"/>
              </a:rPr>
              <a:t>* Необходимо указать основание для выделения денежных средств</a:t>
            </a:r>
            <a:endParaRPr lang="ru-RU" sz="1100" i="1" dirty="0"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304212" cy="8413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000" dirty="0"/>
              <a:t>ПОКАЗАТЕЛИ СОЦИАЛЬНОЙ, БЮДЖЕТНОЙ </a:t>
            </a:r>
            <a:br>
              <a:rPr lang="ru-RU" sz="3000" dirty="0"/>
            </a:br>
            <a:r>
              <a:rPr lang="ru-RU" sz="3000" dirty="0"/>
              <a:t>И ЭКОНОМИЧЕСКОЙ ЭФФЕКТИВНОСТИ ПРОЕКТА</a:t>
            </a:r>
            <a:endParaRPr lang="ru-RU" sz="3000" dirty="0" smtClean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726417"/>
              </p:ext>
            </p:extLst>
          </p:nvPr>
        </p:nvGraphicFramePr>
        <p:xfrm>
          <a:off x="179512" y="1268760"/>
          <a:ext cx="8686799" cy="4907280"/>
        </p:xfrm>
        <a:graphic>
          <a:graphicData uri="http://schemas.openxmlformats.org/drawingml/2006/table">
            <a:tbl>
              <a:tblPr firstRow="1" firstCol="1" bandRow="1"/>
              <a:tblGrid>
                <a:gridCol w="504056"/>
                <a:gridCol w="6360697"/>
                <a:gridCol w="1157151"/>
                <a:gridCol w="664895"/>
              </a:tblGrid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 1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Социальная эффективность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1.1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Охват населения социальными благами за период реализации проекта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Тыс. чел.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1.2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Новые рабочие места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Ед.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1.3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Средняя з/п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Тыс. руб.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1.4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Месячный ФОТ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Млн руб.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1.5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Годовой ФОТ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Млн руб.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1.6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Иные показатели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483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Бюджетная </a:t>
                      </a:r>
                      <a:r>
                        <a:rPr lang="ru-RU" sz="1400" b="1" dirty="0" smtClean="0">
                          <a:effectLst/>
                        </a:rPr>
                        <a:t>эффективность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Участие бюджетных источников в проекте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Млн руб.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Налоги в консолидированный бюджет области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Млн руб.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Срок окупаемости бюджетных инвестиций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Лет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Снижение возможного ущерба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Млн руб.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Экономия бюджетных средств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Млн руб.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485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Иные показатели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Экономическая эффективность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Годовой объём выручки*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Млн руб.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Годовой объём прибыли*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Млн руб.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Рентабельность*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%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Срок окупаемости проекта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Лет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Объём инвестиций в основной капитал в рамках проекта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Млн руб.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Объём инвестиций, осваиваемых на территории области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Млн руб.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Иные показатели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  <a:tr h="167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highlight>
                            <a:srgbClr val="FFFFFF"/>
                          </a:highlight>
                        </a:rPr>
                        <a:t>Уровень удовлетворённости пользователей результатом проекта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highlight>
                            <a:srgbClr val="FFFFFF"/>
                          </a:highlight>
                        </a:rPr>
                        <a:t>%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990" marR="6299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304212" cy="841375"/>
          </a:xfrm>
        </p:spPr>
        <p:txBody>
          <a:bodyPr/>
          <a:lstStyle/>
          <a:p>
            <a:pPr>
              <a:defRPr/>
            </a:pPr>
            <a:r>
              <a:rPr lang="ru-RU" sz="3000" dirty="0" smtClean="0"/>
              <a:t>Команда проекта</a:t>
            </a:r>
            <a:endParaRPr lang="ru-RU" sz="3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041830"/>
              </p:ext>
            </p:extLst>
          </p:nvPr>
        </p:nvGraphicFramePr>
        <p:xfrm>
          <a:off x="323528" y="1412776"/>
          <a:ext cx="8640961" cy="3600402"/>
        </p:xfrm>
        <a:graphic>
          <a:graphicData uri="http://schemas.openxmlformats.org/drawingml/2006/table">
            <a:tbl>
              <a:tblPr/>
              <a:tblGrid>
                <a:gridCol w="582295"/>
                <a:gridCol w="2108122"/>
                <a:gridCol w="2632904"/>
                <a:gridCol w="3317640"/>
              </a:tblGrid>
              <a:tr h="69303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№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ФИО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Должность и основное место работы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Выполняемые в проекте работы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42418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313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1.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Куратор проекта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40" marR="63640" marT="8838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313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2.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Руководитель проекта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40" marR="63640" marT="8838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313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3.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Администратор проекта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40" marR="63640" marT="8838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313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.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</a:pPr>
                      <a:r>
                        <a:rPr kumimoji="0" lang="ru-RU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Оператор мониторинга проекта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40" marR="63640" marT="276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313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5.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627063" algn="l"/>
                          <a:tab pos="1076325" algn="l"/>
                          <a:tab pos="1525588" algn="l"/>
                          <a:tab pos="1974850" algn="l"/>
                          <a:tab pos="2424113" algn="l"/>
                          <a:tab pos="2873375" algn="l"/>
                          <a:tab pos="3322638" algn="l"/>
                          <a:tab pos="3771900" algn="l"/>
                          <a:tab pos="4221163" algn="l"/>
                          <a:tab pos="4670425" algn="l"/>
                          <a:tab pos="5119688" algn="l"/>
                          <a:tab pos="5568950" algn="l"/>
                          <a:tab pos="6018213" algn="l"/>
                          <a:tab pos="6467475" algn="l"/>
                          <a:tab pos="6916738" algn="l"/>
                          <a:tab pos="7366000" algn="l"/>
                          <a:tab pos="7815263" algn="l"/>
                          <a:tab pos="8264525" algn="l"/>
                          <a:tab pos="8713788" algn="l"/>
                          <a:tab pos="9163050" algn="l"/>
                        </a:tabLst>
                      </a:pPr>
                      <a:r>
                        <a:rPr kumimoji="0" lang="ru-RU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Ответственный(</a:t>
                      </a:r>
                      <a:r>
                        <a:rPr kumimoji="0" lang="ru-RU" altLang="ru-RU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ая</a:t>
                      </a: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) за… 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40" marR="63640" marT="276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170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Franklin Gothic Book" panose="020B05030201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6.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63627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53" marR="84853" marT="70106" marB="424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90515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395288" y="3619500"/>
            <a:ext cx="8458200" cy="930275"/>
          </a:xfrm>
        </p:spPr>
        <p:txBody>
          <a:bodyPr anchor="t">
            <a:noAutofit/>
          </a:bodyPr>
          <a:lstStyle/>
          <a:p>
            <a:pPr marL="137160" algn="ctr">
              <a:defRPr/>
            </a:pPr>
            <a:r>
              <a:rPr lang="ru-RU" sz="1800" dirty="0" smtClean="0"/>
              <a:t>Руководитель проекта:</a:t>
            </a:r>
          </a:p>
          <a:p>
            <a:pPr marL="137160" algn="ctr">
              <a:defRPr/>
            </a:pPr>
            <a:r>
              <a:rPr lang="ru-RU" sz="1800" i="1" dirty="0" smtClean="0"/>
              <a:t>ФИО</a:t>
            </a:r>
            <a:endParaRPr lang="ru-RU" sz="1800" i="1" dirty="0"/>
          </a:p>
          <a:p>
            <a:pPr marL="137160" algn="ctr">
              <a:defRPr/>
            </a:pPr>
            <a:r>
              <a:rPr lang="ru-RU" sz="1800" dirty="0" smtClean="0"/>
              <a:t>тел.:</a:t>
            </a:r>
          </a:p>
          <a:p>
            <a:pPr marL="137160" algn="ctr">
              <a:defRPr/>
            </a:pPr>
            <a:r>
              <a:rPr lang="en-US" sz="1800" dirty="0" smtClean="0"/>
              <a:t>e-mail</a:t>
            </a:r>
            <a:r>
              <a:rPr lang="ru-RU" sz="1800" dirty="0" smtClean="0"/>
              <a:t>:</a:t>
            </a:r>
          </a:p>
          <a:p>
            <a:pPr marL="137160" algn="ctr">
              <a:defRPr/>
            </a:pPr>
            <a:r>
              <a:rPr lang="ru-RU" sz="1800" dirty="0" smtClean="0"/>
              <a:t>Администратор проекта:</a:t>
            </a:r>
          </a:p>
          <a:p>
            <a:pPr marL="137160" algn="ctr">
              <a:defRPr/>
            </a:pPr>
            <a:r>
              <a:rPr lang="ru-RU" sz="1800" i="1" dirty="0"/>
              <a:t>ФИО</a:t>
            </a:r>
          </a:p>
          <a:p>
            <a:pPr marL="137160" algn="ctr">
              <a:defRPr/>
            </a:pPr>
            <a:r>
              <a:rPr lang="ru-RU" sz="1800" dirty="0"/>
              <a:t>тел.:</a:t>
            </a:r>
          </a:p>
          <a:p>
            <a:pPr marL="137160" algn="ctr">
              <a:defRPr/>
            </a:pPr>
            <a:r>
              <a:rPr lang="en-US" sz="1800" dirty="0"/>
              <a:t>e-mail</a:t>
            </a:r>
            <a:r>
              <a:rPr lang="ru-RU" sz="1800" dirty="0"/>
              <a:t>:</a:t>
            </a:r>
          </a:p>
          <a:p>
            <a:pPr marL="137160" algn="ctr">
              <a:defRPr/>
            </a:pPr>
            <a:endParaRPr lang="ru-RU" sz="18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0975" y="2946400"/>
            <a:ext cx="8686800" cy="118586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/>
              <a:t>Контактные данные: </a:t>
            </a:r>
            <a:br>
              <a:rPr lang="ru-RU" dirty="0"/>
            </a:br>
            <a:endParaRPr lang="ru-RU" dirty="0"/>
          </a:p>
        </p:txBody>
      </p:sp>
      <p:sp>
        <p:nvSpPr>
          <p:cNvPr id="29700" name="Rectangle 7"/>
          <p:cNvSpPr>
            <a:spLocks noChangeArrowheads="1"/>
          </p:cNvSpPr>
          <p:nvPr/>
        </p:nvSpPr>
        <p:spPr bwMode="auto">
          <a:xfrm>
            <a:off x="1508125" y="33909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111" y="476672"/>
            <a:ext cx="7488238" cy="8382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3100" dirty="0" smtClean="0"/>
              <a:t>карточка </a:t>
            </a:r>
            <a:r>
              <a:rPr lang="ru-RU" sz="3100" dirty="0"/>
              <a:t>проекта</a:t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2800" dirty="0"/>
              <a:t/>
            </a:r>
            <a:br>
              <a:rPr lang="ru-RU" sz="2800" dirty="0"/>
            </a:br>
            <a:endParaRPr lang="ru-RU" sz="3100" dirty="0"/>
          </a:p>
        </p:txBody>
      </p:sp>
      <p:sp>
        <p:nvSpPr>
          <p:cNvPr id="17411" name="Прямоугольник 19532"/>
          <p:cNvSpPr>
            <a:spLocks noChangeArrowheads="1"/>
          </p:cNvSpPr>
          <p:nvPr/>
        </p:nvSpPr>
        <p:spPr bwMode="auto">
          <a:xfrm>
            <a:off x="-107950" y="1916113"/>
            <a:ext cx="3667125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 sz="1200" b="1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solidFill>
                  <a:srgbClr val="000000"/>
                </a:solidFill>
                <a:cs typeface="Times New Roman" panose="02020603050405020304" pitchFamily="18" charset="0"/>
              </a:rPr>
              <a:t>Подготовлено</a:t>
            </a:r>
            <a:endParaRPr lang="ru-RU" altLang="ru-RU" sz="1200"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>
                <a:solidFill>
                  <a:srgbClr val="000000"/>
                </a:solidFill>
                <a:cs typeface="Times New Roman" panose="02020603050405020304" pitchFamily="18" charset="0"/>
              </a:rPr>
              <a:t>Руководитель проекта__________________</a:t>
            </a:r>
            <a:endParaRPr lang="ru-RU" altLang="ru-RU" sz="1200"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>
                <a:solidFill>
                  <a:srgbClr val="000000"/>
                </a:solidFill>
                <a:cs typeface="Times New Roman" panose="02020603050405020304" pitchFamily="18" charset="0"/>
              </a:rPr>
              <a:t>   (подпись)</a:t>
            </a:r>
            <a:endParaRPr lang="ru-RU" altLang="ru-RU"/>
          </a:p>
        </p:txBody>
      </p:sp>
      <p:sp>
        <p:nvSpPr>
          <p:cNvPr id="17412" name="Прямоугольник 19533"/>
          <p:cNvSpPr>
            <a:spLocks noChangeArrowheads="1"/>
          </p:cNvSpPr>
          <p:nvPr/>
        </p:nvSpPr>
        <p:spPr bwMode="auto">
          <a:xfrm>
            <a:off x="6207125" y="1905000"/>
            <a:ext cx="31051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 sz="1200" b="1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solidFill>
                  <a:srgbClr val="000000"/>
                </a:solidFill>
                <a:cs typeface="Times New Roman" panose="02020603050405020304" pitchFamily="18" charset="0"/>
              </a:rPr>
              <a:t>Утверждаю</a:t>
            </a:r>
            <a:endParaRPr lang="ru-RU" altLang="ru-RU" sz="1200"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>
                <a:solidFill>
                  <a:srgbClr val="000000"/>
                </a:solidFill>
                <a:cs typeface="Times New Roman" panose="02020603050405020304" pitchFamily="18" charset="0"/>
              </a:rPr>
              <a:t>Заказчик </a:t>
            </a:r>
            <a:r>
              <a:rPr lang="ru-RU" altLang="ru-RU" sz="1100">
                <a:solidFill>
                  <a:srgbClr val="000000"/>
                </a:solidFill>
                <a:cs typeface="Times New Roman" panose="02020603050405020304" pitchFamily="18" charset="0"/>
              </a:rPr>
              <a:t>   __________________</a:t>
            </a:r>
            <a:endParaRPr lang="ru-RU" altLang="ru-RU" sz="1200"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>
                <a:solidFill>
                  <a:srgbClr val="000000"/>
                </a:solidFill>
                <a:cs typeface="Times New Roman" panose="02020603050405020304" pitchFamily="18" charset="0"/>
              </a:rPr>
              <a:t>               </a:t>
            </a:r>
            <a:r>
              <a:rPr lang="ru-RU" altLang="ru-RU" sz="1000">
                <a:solidFill>
                  <a:srgbClr val="000000"/>
                </a:solidFill>
                <a:cs typeface="Times New Roman" panose="02020603050405020304" pitchFamily="18" charset="0"/>
              </a:rPr>
              <a:t>    (подпись)</a:t>
            </a:r>
            <a:endParaRPr lang="ru-RU" altLang="ru-RU"/>
          </a:p>
        </p:txBody>
      </p:sp>
      <p:sp>
        <p:nvSpPr>
          <p:cNvPr id="17413" name="Rectangle 28"/>
          <p:cNvSpPr>
            <a:spLocks noChangeArrowheads="1"/>
          </p:cNvSpPr>
          <p:nvPr/>
        </p:nvSpPr>
        <p:spPr bwMode="auto">
          <a:xfrm>
            <a:off x="136525" y="14271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100" b="1">
                <a:cs typeface="Times New Roman" panose="02020603050405020304" pitchFamily="18" charset="0"/>
              </a:rPr>
              <a:t>Карточка бережливого проекта</a:t>
            </a:r>
            <a:endParaRPr lang="ru-RU" altLang="ru-RU" sz="1200"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>
                <a:cs typeface="Times New Roman" panose="02020603050405020304" pitchFamily="18" charset="0"/>
              </a:rPr>
              <a:t>_________________________________________________________________</a:t>
            </a:r>
            <a:endParaRPr lang="ru-RU" altLang="ru-RU" sz="1200"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>
                <a:cs typeface="Times New Roman" panose="02020603050405020304" pitchFamily="18" charset="0"/>
              </a:rPr>
              <a:t>(наименование проекта)</a:t>
            </a:r>
            <a:endParaRPr lang="ru-RU" altLang="ru-RU"/>
          </a:p>
        </p:txBody>
      </p:sp>
      <p:sp>
        <p:nvSpPr>
          <p:cNvPr id="17414" name="Rectangle 29"/>
          <p:cNvSpPr>
            <a:spLocks noChangeArrowheads="1"/>
          </p:cNvSpPr>
          <p:nvPr/>
        </p:nvSpPr>
        <p:spPr bwMode="auto">
          <a:xfrm>
            <a:off x="136525" y="18843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200">
                <a:cs typeface="Times New Roman" panose="02020603050405020304" pitchFamily="18" charset="0"/>
              </a:rPr>
              <a:t> </a:t>
            </a:r>
          </a:p>
          <a:p>
            <a:endParaRPr lang="ru-RU" altLang="ru-RU"/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51520" y="2924944"/>
          <a:ext cx="8686800" cy="3431612"/>
        </p:xfrm>
        <a:graphic>
          <a:graphicData uri="http://schemas.openxmlformats.org/drawingml/2006/table">
            <a:tbl>
              <a:tblPr firstRow="1" bandRow="1"/>
              <a:tblGrid>
                <a:gridCol w="2300409"/>
                <a:gridCol w="1081618"/>
                <a:gridCol w="1333782"/>
                <a:gridCol w="3970991"/>
              </a:tblGrid>
              <a:tr h="1442546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Общие данные: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 u="sng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Заказчик:</a:t>
                      </a: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(руководитель структурного подразделения/руководитель организации, курирующий орган)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 u="sng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Процесс:</a:t>
                      </a: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(наименование проблемного процесса, который необходимо улучшить)</a:t>
                      </a: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 u="sng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Границы процесса:</a:t>
                      </a: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(с чего начинается и чем заканчивается процесс)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 u="sng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Руководитель проекта:</a:t>
                      </a: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(начальник подразделения, в котором протекает процесс)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 u="sng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Команда проекта:</a:t>
                      </a: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(ФИО всех участников проекта)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49" marR="63049" marT="875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Обоснование: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Необходимо указать причины возникновения потребности </a:t>
                      </a:r>
                      <a:b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</a:b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в улучшении процесса, например: длительный процесс, повторяемый процесс, трудоёмкий процесс, «сквозной» процесс, отсутствие условий (указать, каких) </a:t>
                      </a:r>
                      <a:b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</a:b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для своевременной реализации процесса, наличие жалоб граждан (показать динамику возрастания жалоб по процессу и т.д.)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49" marR="63049" marT="875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2273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Цели и эффекты: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Цели: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49" marR="63049" marT="875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Сроки реализации мероприятий проекта: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</a:t>
                      </a: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Старт проекта (дата).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 Анализ текущей ситуации (дата начала – дата окончания):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    - разработка текущей карты процесса (дата начала – дата окончания);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    - поиск и выявление проблем (дата начала – дата окончания);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    - разработка целевой карты процесса (дата начала – дата окончания);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    - разработка «дорожной карты» реализации проекта (дата начала – дата окончания).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 Защита карточки у заказчика проекта (дата).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 Внедрение улучшений (дата начала – дата окончания).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 Закрытие проекта (дата).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4066" marR="84066" marT="42033" marB="420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2273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Наименование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цели, ед. изм.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49" marR="63049" marT="875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Текущий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показатель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Целевой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показатель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2273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Сокращение времени протекания процесса, мин.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49" marR="63049" marT="875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2273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Сокращение трудоёмкости процесса, чел/час.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49" marR="63049" marT="875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2273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Оптимизировать количество отчётов, шт.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49" marR="63049" marT="875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5185">
                <a:tc gridSpan="3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ru-RU" sz="1000" b="1" dirty="0" smtClean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b="1" dirty="0" smtClean="0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Эффекты</a:t>
                      </a:r>
                      <a:r>
                        <a:rPr lang="ru-RU" sz="1000" b="1" dirty="0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: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dirty="0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__________________________________________________________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000" dirty="0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__________________________________________________________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49" marR="63049" marT="875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235950" cy="1168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600" dirty="0" smtClean="0"/>
              <a:t>Введение в предметную область</a:t>
            </a:r>
            <a:br>
              <a:rPr lang="ru-RU" sz="2600" dirty="0" smtClean="0"/>
            </a:br>
            <a:r>
              <a:rPr lang="ru-RU" sz="2600" dirty="0" smtClean="0"/>
              <a:t>(описание ситуации «как есть»)</a:t>
            </a:r>
            <a:br>
              <a:rPr lang="ru-RU" sz="2600" dirty="0" smtClean="0"/>
            </a:br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800" b="1" u="sng" dirty="0" smtClean="0">
                <a:latin typeface="+mn-lt"/>
              </a:rPr>
              <a:t>Обоснование </a:t>
            </a:r>
            <a:r>
              <a:rPr lang="ru-RU" sz="2800" b="1" u="sng" dirty="0">
                <a:latin typeface="+mn-lt"/>
              </a:rPr>
              <a:t>выбора процесса:</a:t>
            </a: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endParaRPr lang="ru-RU" sz="2800" dirty="0">
              <a:latin typeface="+mn-lt"/>
            </a:endParaRPr>
          </a:p>
        </p:txBody>
      </p:sp>
      <p:sp>
        <p:nvSpPr>
          <p:cNvPr id="18435" name="Прямоугольник 2"/>
          <p:cNvSpPr>
            <a:spLocks noChangeArrowheads="1"/>
          </p:cNvSpPr>
          <p:nvPr/>
        </p:nvSpPr>
        <p:spPr bwMode="auto">
          <a:xfrm>
            <a:off x="467544" y="2492375"/>
            <a:ext cx="8568951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6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Необходимо указать причины возникновения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6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потребности в улучшении процесса, например: очень длительный процесс, повторяемый процесс, трудоёмкий процесс, «сквозной» процесс, отсутствие условий (указать, каких) для своевременной реализации процесса, наличие жалоб граждан (показать динамику возрастания жалоб по процессу и т.д.)</a:t>
            </a:r>
            <a:endParaRPr lang="ru-RU" altLang="ru-RU" sz="26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56" y="0"/>
            <a:ext cx="8020050" cy="1168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600" dirty="0" smtClean="0"/>
              <a:t>Введение в предметную область</a:t>
            </a:r>
            <a:br>
              <a:rPr lang="ru-RU" sz="2600" dirty="0" smtClean="0"/>
            </a:br>
            <a:r>
              <a:rPr lang="ru-RU" sz="2600" dirty="0" smtClean="0"/>
              <a:t>(описание ситуации «как есть»)</a:t>
            </a:r>
            <a:br>
              <a:rPr lang="ru-RU" sz="2600" dirty="0" smtClean="0"/>
            </a:br>
            <a:r>
              <a:rPr lang="ru-RU" sz="2600" dirty="0" smtClean="0"/>
              <a:t/>
            </a:r>
            <a:br>
              <a:rPr lang="ru-RU" sz="2600" dirty="0" smtClean="0"/>
            </a:br>
            <a:endParaRPr lang="ru-RU" sz="2800" dirty="0">
              <a:latin typeface="+mn-lt"/>
            </a:endParaRPr>
          </a:p>
        </p:txBody>
      </p:sp>
      <p:sp>
        <p:nvSpPr>
          <p:cNvPr id="20483" name="Прямоугольник 3"/>
          <p:cNvSpPr>
            <a:spLocks noChangeArrowheads="1"/>
          </p:cNvSpPr>
          <p:nvPr/>
        </p:nvSpPr>
        <p:spPr bwMode="auto">
          <a:xfrm>
            <a:off x="323528" y="1556792"/>
            <a:ext cx="59578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600" b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КАРТА ТЕКУЩЕГО СОСТОЯНИЯ</a:t>
            </a:r>
            <a:endParaRPr lang="ru-RU" altLang="ru-RU" sz="26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0484" name="Поле 19"/>
          <p:cNvSpPr txBox="1">
            <a:spLocks/>
          </p:cNvSpPr>
          <p:nvPr/>
        </p:nvSpPr>
        <p:spPr bwMode="auto">
          <a:xfrm>
            <a:off x="323528" y="2781300"/>
            <a:ext cx="864096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600" dirty="0">
                <a:solidFill>
                  <a:srgbClr val="000000"/>
                </a:solidFill>
              </a:rPr>
              <a:t>Представление карты текущего состояния процесса с указанием временных затрат.</a:t>
            </a:r>
            <a:endParaRPr lang="ru-RU" altLang="ru-RU" sz="1400" dirty="0">
              <a:solidFill>
                <a:schemeClr val="tx1"/>
              </a:solidFill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600" dirty="0">
                <a:solidFill>
                  <a:srgbClr val="000000"/>
                </a:solidFill>
              </a:rPr>
              <a:t>Обозначение проблемных участков</a:t>
            </a:r>
            <a:endParaRPr lang="ru-RU" altLang="ru-RU" sz="18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020050" cy="1168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600" dirty="0" smtClean="0"/>
              <a:t>Введение в предметную область</a:t>
            </a:r>
            <a:br>
              <a:rPr lang="ru-RU" sz="2600" dirty="0" smtClean="0"/>
            </a:br>
            <a:r>
              <a:rPr lang="ru-RU" sz="2600" dirty="0" smtClean="0"/>
              <a:t>(описание ситуации «как есть»)</a:t>
            </a:r>
            <a:br>
              <a:rPr lang="ru-RU" sz="2600" dirty="0" smtClean="0"/>
            </a:br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800" b="1" u="sng" dirty="0">
                <a:latin typeface="+mn-lt"/>
              </a:rPr>
              <a:t>Пирамида проблем</a:t>
            </a: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endParaRPr lang="ru-RU" sz="2800" dirty="0">
              <a:latin typeface="+mn-lt"/>
            </a:endParaRPr>
          </a:p>
        </p:txBody>
      </p:sp>
      <p:sp>
        <p:nvSpPr>
          <p:cNvPr id="22531" name="Скругленный прямоугольник 19545"/>
          <p:cNvSpPr>
            <a:spLocks noChangeArrowheads="1"/>
          </p:cNvSpPr>
          <p:nvPr/>
        </p:nvSpPr>
        <p:spPr bwMode="auto">
          <a:xfrm>
            <a:off x="4313238" y="2852738"/>
            <a:ext cx="3652837" cy="5762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41719C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ru-RU" altLang="ru-RU" sz="1100">
                <a:solidFill>
                  <a:srgbClr val="000000"/>
                </a:solidFill>
              </a:rPr>
              <a:t>проблемы, решение которых требует внесения изменений в федеральное законодательство, работу федеральных программных продуктов</a:t>
            </a: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Скругленный прямоугольник 19546"/>
          <p:cNvSpPr>
            <a:spLocks noChangeArrowheads="1"/>
          </p:cNvSpPr>
          <p:nvPr/>
        </p:nvSpPr>
        <p:spPr bwMode="auto">
          <a:xfrm>
            <a:off x="4679950" y="3789363"/>
            <a:ext cx="3492500" cy="7921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385D8A"/>
            </a:solidFill>
            <a:prstDash val="dash"/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ru-RU" altLang="ru-RU" sz="1100">
                <a:solidFill>
                  <a:srgbClr val="000000"/>
                </a:solidFill>
              </a:rPr>
              <a:t>проблемы, решение которых требует проведения мероприятий с привлечением </a:t>
            </a:r>
            <a:r>
              <a:rPr lang="ru-RU" altLang="ru-RU" sz="1100">
                <a:solidFill>
                  <a:schemeClr val="tx1"/>
                </a:solidFill>
              </a:rPr>
              <a:t>органов власти области, внесения изменений в региональное законодательство</a:t>
            </a: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Скругленный прямоугольник 19547"/>
          <p:cNvSpPr>
            <a:spLocks noChangeArrowheads="1"/>
          </p:cNvSpPr>
          <p:nvPr/>
        </p:nvSpPr>
        <p:spPr bwMode="auto">
          <a:xfrm>
            <a:off x="5435600" y="4891088"/>
            <a:ext cx="3240088" cy="736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385D8A"/>
            </a:solidFill>
            <a:prstDash val="dash"/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ru-RU" altLang="ru-RU" sz="1100">
                <a:solidFill>
                  <a:srgbClr val="000000"/>
                </a:solidFill>
              </a:rPr>
              <a:t>проблемы, решение которых не требует привлечения </a:t>
            </a:r>
            <a:r>
              <a:rPr lang="ru-RU" altLang="ru-RU" sz="1100">
                <a:solidFill>
                  <a:schemeClr val="tx1"/>
                </a:solidFill>
              </a:rPr>
              <a:t>дополнительных ресурсов и возможно силами администрации Губкинского городского округа</a:t>
            </a: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07504" y="2420888"/>
          <a:ext cx="5613063" cy="3703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5353"/>
            <a:ext cx="8153400" cy="838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ru-RU" sz="2800" dirty="0" smtClean="0"/>
              <a:t>Введение в предметную область</a:t>
            </a:r>
            <a:br>
              <a:rPr lang="ru-RU" sz="2800" dirty="0" smtClean="0"/>
            </a:br>
            <a:r>
              <a:rPr lang="ru-RU" sz="2800" dirty="0" smtClean="0"/>
              <a:t>(описание ситуации «как будет»)</a:t>
            </a: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/>
          </a:p>
        </p:txBody>
      </p:sp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251520" y="1664233"/>
            <a:ext cx="477239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600" b="1" u="sng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Инструменты анализа проблем:</a:t>
            </a:r>
            <a:endParaRPr lang="ru-RU" altLang="ru-RU" sz="26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0" name="Прямоугольник 3"/>
          <p:cNvSpPr>
            <a:spLocks noChangeArrowheads="1"/>
          </p:cNvSpPr>
          <p:nvPr/>
        </p:nvSpPr>
        <p:spPr bwMode="auto">
          <a:xfrm>
            <a:off x="1042988" y="2967038"/>
            <a:ext cx="70580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Представление инструментов, которые были использованы при анализе проблем («5 почему?»), диаграмма </a:t>
            </a:r>
            <a:r>
              <a:rPr lang="ru-RU" altLang="ru-RU" sz="1800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Исикавы</a:t>
            </a:r>
            <a:r>
              <a:rPr lang="ru-RU" altLang="ru-RU" sz="1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метод Киплинга и др.) (на примере 3-4 проблем)</a:t>
            </a:r>
            <a:endParaRPr lang="ru-RU" altLang="ru-RU" sz="18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5353"/>
            <a:ext cx="8153400" cy="838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ru-RU" sz="2800" dirty="0" smtClean="0"/>
              <a:t>Введение в предметную область</a:t>
            </a:r>
            <a:br>
              <a:rPr lang="ru-RU" sz="2800" dirty="0" smtClean="0"/>
            </a:br>
            <a:r>
              <a:rPr lang="ru-RU" sz="2800" dirty="0" smtClean="0"/>
              <a:t>(описание ситуации «как будет»)</a:t>
            </a: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/>
          </a:p>
        </p:txBody>
      </p:sp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251520" y="1664233"/>
            <a:ext cx="260840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600" b="1" u="sng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Анализ проблем:</a:t>
            </a:r>
            <a:endParaRPr lang="ru-RU" alt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140397"/>
              </p:ext>
            </p:extLst>
          </p:nvPr>
        </p:nvGraphicFramePr>
        <p:xfrm>
          <a:off x="279741" y="2420888"/>
          <a:ext cx="8686801" cy="1440042"/>
        </p:xfrm>
        <a:graphic>
          <a:graphicData uri="http://schemas.openxmlformats.org/drawingml/2006/table">
            <a:tbl>
              <a:tblPr firstRow="1" firstCol="1" bandRow="1"/>
              <a:tblGrid>
                <a:gridCol w="619851"/>
                <a:gridCol w="2720411"/>
                <a:gridCol w="1586757"/>
                <a:gridCol w="1753504"/>
                <a:gridCol w="2006278"/>
              </a:tblGrid>
              <a:tr h="4224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№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Проблема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Первопричина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Предлагаемое решение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Вклад в достижение цели, ед. измерения*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</a:tr>
              <a:tr h="3611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</a:tr>
              <a:tr h="3281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</a:tr>
              <a:tr h="3281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35" marR="63635" marT="0" marB="0"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1520" y="4077072"/>
            <a:ext cx="885698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* Указывается с учётом поставленных целей, например:</a:t>
            </a:r>
          </a:p>
          <a:p>
            <a:r>
              <a:rPr lang="ru-RU" sz="1400" dirty="0" smtClean="0"/>
              <a:t>- цель: сократить время протекания процесса (тогда вклад в достижение цели показывает сколько минут, часов, дней и т.д. планируется сэкономить, внедряя данное решение);</a:t>
            </a:r>
          </a:p>
          <a:p>
            <a:r>
              <a:rPr lang="ru-RU" sz="1400" dirty="0" smtClean="0"/>
              <a:t>- цель: повысить удовлетворённость (тогда указывается, насколько планируется повысить удовлетворённость после внедрения данного решения)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7063106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5353"/>
            <a:ext cx="8153400" cy="838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ru-RU" sz="2800" dirty="0" smtClean="0"/>
              <a:t>Введение в предметную область</a:t>
            </a:r>
            <a:br>
              <a:rPr lang="ru-RU" sz="2800" dirty="0" smtClean="0"/>
            </a:br>
            <a:r>
              <a:rPr lang="ru-RU" sz="2800" dirty="0" smtClean="0"/>
              <a:t>(описание ситуации «как будет»)</a:t>
            </a: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/>
          </a:p>
        </p:txBody>
      </p:sp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251520" y="1664233"/>
            <a:ext cx="50579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600" b="1" u="sng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КАРТА ИДЕАЛЬНОГО СОСТОЯНИЯ:</a:t>
            </a:r>
            <a:endParaRPr lang="ru-RU" alt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0" name="Прямоугольник 3"/>
          <p:cNvSpPr>
            <a:spLocks noChangeArrowheads="1"/>
          </p:cNvSpPr>
          <p:nvPr/>
        </p:nvSpPr>
        <p:spPr bwMode="auto">
          <a:xfrm>
            <a:off x="323528" y="2967038"/>
            <a:ext cx="84969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Представление карты идеального состояния процесса,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то есть такого состояния процесса (при наличии всех необходимых материальных ресурсов и отсутствии административных барьеров), к которому необходимо стремиться</a:t>
            </a:r>
            <a:endParaRPr lang="ru-RU" altLang="ru-RU" sz="18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8351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5353"/>
            <a:ext cx="8153400" cy="838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ru-RU" sz="2800" dirty="0" smtClean="0"/>
              <a:t>Введение в предметную область</a:t>
            </a:r>
            <a:br>
              <a:rPr lang="ru-RU" sz="2800" dirty="0" smtClean="0"/>
            </a:br>
            <a:r>
              <a:rPr lang="ru-RU" sz="2800" dirty="0" smtClean="0"/>
              <a:t>(описание ситуации «как будет»)</a:t>
            </a: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/>
          </a:p>
        </p:txBody>
      </p:sp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251520" y="1664233"/>
            <a:ext cx="472905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600" b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КАРТА ЦЕЛЕВОГО </a:t>
            </a:r>
            <a:r>
              <a:rPr lang="ru-RU" altLang="ru-RU" sz="2600" b="1" u="sng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СОСТОЯНИЯ:</a:t>
            </a:r>
            <a:endParaRPr lang="ru-RU" alt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0" name="Прямоугольник 3"/>
          <p:cNvSpPr>
            <a:spLocks noChangeArrowheads="1"/>
          </p:cNvSpPr>
          <p:nvPr/>
        </p:nvSpPr>
        <p:spPr bwMode="auto">
          <a:xfrm>
            <a:off x="1042988" y="2967038"/>
            <a:ext cx="7058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rgbClr val="000000"/>
                </a:solidFill>
                <a:cs typeface="Times New Roman" panose="02020603050405020304" pitchFamily="18" charset="0"/>
              </a:rPr>
              <a:t>Представление карты целевого состояния процесса с указанием изменений по времени, структуре, участникам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7015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1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000000"/>
      </a:hlink>
      <a:folHlink>
        <a:srgbClr val="00206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24148</TotalTime>
  <Words>953</Words>
  <Application>Microsoft Office PowerPoint</Application>
  <PresentationFormat>Экран (4:3)</PresentationFormat>
  <Paragraphs>666</Paragraphs>
  <Slides>16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Microsoft YaHei</vt:lpstr>
      <vt:lpstr>Arial</vt:lpstr>
      <vt:lpstr>Calibri</vt:lpstr>
      <vt:lpstr>Franklin Gothic Book</vt:lpstr>
      <vt:lpstr>Franklin Gothic Medium</vt:lpstr>
      <vt:lpstr>Times New Roman</vt:lpstr>
      <vt:lpstr>Wingdings</vt:lpstr>
      <vt:lpstr>Wingdings 2</vt:lpstr>
      <vt:lpstr>Трек</vt:lpstr>
      <vt:lpstr>Презентация бережливого проекта «Наименование проекта»  </vt:lpstr>
      <vt:lpstr>  карточка проекта   </vt:lpstr>
      <vt:lpstr>   Введение в предметную область (описание ситуации «как есть»)  Обоснование выбора процесса: </vt:lpstr>
      <vt:lpstr>  Введение в предметную область (описание ситуации «как есть»)  </vt:lpstr>
      <vt:lpstr>   Введение в предметную область (описание ситуации «как есть»)  Пирамида проблем </vt:lpstr>
      <vt:lpstr>  Введение в предметную область (описание ситуации «как будет») </vt:lpstr>
      <vt:lpstr>  Введение в предметную область (описание ситуации «как будет») </vt:lpstr>
      <vt:lpstr>  Введение в предметную область (описание ситуации «как будет») </vt:lpstr>
      <vt:lpstr>  Введение в предметную область (описание ситуации «как будет») </vt:lpstr>
      <vt:lpstr>   </vt:lpstr>
      <vt:lpstr>Основные блоки работ проекта</vt:lpstr>
      <vt:lpstr>БЮДЖЕТ ПРОЕКТА</vt:lpstr>
      <vt:lpstr>Участие бюджета в реализации проекта</vt:lpstr>
      <vt:lpstr>ПОКАЗАТЕЛИ СОЦИАЛЬНОЙ, БЮДЖЕТНОЙ  И ЭКОНОМИЧЕСКОЙ ЭФФЕКТИВНОСТИ ПРОЕКТА</vt:lpstr>
      <vt:lpstr>Команда проекта</vt:lpstr>
      <vt:lpstr>Контактные данные:  </vt:lpstr>
    </vt:vector>
  </TitlesOfParts>
  <Company>GUP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Павел Гончаренко</dc:creator>
  <cp:lastModifiedBy>Марина Волкова</cp:lastModifiedBy>
  <cp:revision>850</cp:revision>
  <cp:lastPrinted>2019-02-20T13:17:08Z</cp:lastPrinted>
  <dcterms:created xsi:type="dcterms:W3CDTF">2010-02-20T13:06:54Z</dcterms:created>
  <dcterms:modified xsi:type="dcterms:W3CDTF">2025-01-16T08:56:53Z</dcterms:modified>
</cp:coreProperties>
</file>